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70"/>
  </p:notesMasterIdLst>
  <p:sldIdLst>
    <p:sldId id="1458" r:id="rId3"/>
    <p:sldId id="1459" r:id="rId4"/>
    <p:sldId id="1454" r:id="rId5"/>
    <p:sldId id="1460" r:id="rId6"/>
    <p:sldId id="1462" r:id="rId7"/>
    <p:sldId id="1455" r:id="rId8"/>
    <p:sldId id="1465" r:id="rId9"/>
    <p:sldId id="512" r:id="rId10"/>
    <p:sldId id="1279" r:id="rId11"/>
    <p:sldId id="1463" r:id="rId12"/>
    <p:sldId id="747" r:id="rId13"/>
    <p:sldId id="553" r:id="rId14"/>
    <p:sldId id="554" r:id="rId15"/>
    <p:sldId id="882" r:id="rId16"/>
    <p:sldId id="1145" r:id="rId17"/>
    <p:sldId id="750" r:id="rId18"/>
    <p:sldId id="751" r:id="rId19"/>
    <p:sldId id="752" r:id="rId20"/>
    <p:sldId id="753" r:id="rId21"/>
    <p:sldId id="754" r:id="rId22"/>
    <p:sldId id="755" r:id="rId23"/>
    <p:sldId id="756" r:id="rId24"/>
    <p:sldId id="757" r:id="rId25"/>
    <p:sldId id="550" r:id="rId26"/>
    <p:sldId id="1272" r:id="rId27"/>
    <p:sldId id="1140" r:id="rId28"/>
    <p:sldId id="759" r:id="rId29"/>
    <p:sldId id="1273" r:id="rId30"/>
    <p:sldId id="1161" r:id="rId31"/>
    <p:sldId id="1467" r:id="rId32"/>
    <p:sldId id="1471" r:id="rId33"/>
    <p:sldId id="884" r:id="rId34"/>
    <p:sldId id="886" r:id="rId35"/>
    <p:sldId id="888" r:id="rId36"/>
    <p:sldId id="889" r:id="rId37"/>
    <p:sldId id="855" r:id="rId38"/>
    <p:sldId id="1137" r:id="rId39"/>
    <p:sldId id="1468" r:id="rId40"/>
    <p:sldId id="890" r:id="rId41"/>
    <p:sldId id="864" r:id="rId42"/>
    <p:sldId id="776" r:id="rId43"/>
    <p:sldId id="777" r:id="rId44"/>
    <p:sldId id="863" r:id="rId45"/>
    <p:sldId id="1921" r:id="rId46"/>
    <p:sldId id="856" r:id="rId47"/>
    <p:sldId id="785" r:id="rId48"/>
    <p:sldId id="556" r:id="rId49"/>
    <p:sldId id="1920" r:id="rId50"/>
    <p:sldId id="1149" r:id="rId51"/>
    <p:sldId id="1916" r:id="rId52"/>
    <p:sldId id="1439" r:id="rId53"/>
    <p:sldId id="1411" r:id="rId54"/>
    <p:sldId id="1466" r:id="rId55"/>
    <p:sldId id="1473" r:id="rId56"/>
    <p:sldId id="1464" r:id="rId57"/>
    <p:sldId id="1469" r:id="rId58"/>
    <p:sldId id="770" r:id="rId59"/>
    <p:sldId id="760" r:id="rId60"/>
    <p:sldId id="762" r:id="rId61"/>
    <p:sldId id="1918" r:id="rId62"/>
    <p:sldId id="771" r:id="rId63"/>
    <p:sldId id="1148" r:id="rId64"/>
    <p:sldId id="361" r:id="rId65"/>
    <p:sldId id="365" r:id="rId66"/>
    <p:sldId id="1440" r:id="rId67"/>
    <p:sldId id="1472" r:id="rId68"/>
    <p:sldId id="1915" r:id="rId6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0632" autoAdjust="0"/>
  </p:normalViewPr>
  <p:slideViewPr>
    <p:cSldViewPr snapToGrid="0">
      <p:cViewPr varScale="1">
        <p:scale>
          <a:sx n="51" d="100"/>
          <a:sy n="51" d="100"/>
        </p:scale>
        <p:origin x="10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71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369C4A-612D-4739-B7DF-FD2205B76F23}" type="doc">
      <dgm:prSet loTypeId="urn:microsoft.com/office/officeart/2005/8/layout/v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ECD1C396-F8F0-40DD-9009-54C2B3484B92}">
      <dgm:prSet phldrT="[文字]"/>
      <dgm:spPr/>
      <dgm:t>
        <a:bodyPr/>
        <a:lstStyle/>
        <a:p>
          <a:r>
            <a:rPr lang="en-US" altLang="zh-TW" dirty="0"/>
            <a:t>Introduction of Generative Models</a:t>
          </a:r>
          <a:endParaRPr lang="zh-TW" altLang="en-US" dirty="0"/>
        </a:p>
      </dgm:t>
    </dgm:pt>
    <dgm:pt modelId="{6151F44B-EF56-4B5D-A574-AF58BEA601E1}" type="parTrans" cxnId="{BC3813BE-13D1-4407-BF31-93A8BEB3A21D}">
      <dgm:prSet/>
      <dgm:spPr/>
      <dgm:t>
        <a:bodyPr/>
        <a:lstStyle/>
        <a:p>
          <a:endParaRPr lang="zh-TW" altLang="en-US"/>
        </a:p>
      </dgm:t>
    </dgm:pt>
    <dgm:pt modelId="{5F8E7B92-AA96-47E2-8E8D-A48AEC52813A}" type="sibTrans" cxnId="{BC3813BE-13D1-4407-BF31-93A8BEB3A21D}">
      <dgm:prSet/>
      <dgm:spPr/>
      <dgm:t>
        <a:bodyPr/>
        <a:lstStyle/>
        <a:p>
          <a:endParaRPr lang="zh-TW" altLang="en-US"/>
        </a:p>
      </dgm:t>
    </dgm:pt>
    <dgm:pt modelId="{49D89AC1-EA06-498E-9D63-BAF7E2B83E1E}">
      <dgm:prSet phldrT="[文字]"/>
      <dgm:spPr/>
      <dgm:t>
        <a:bodyPr/>
        <a:lstStyle/>
        <a:p>
          <a:r>
            <a:rPr lang="en-US" altLang="zh-TW" dirty="0"/>
            <a:t>Generative Adversarial Network (GAN)</a:t>
          </a:r>
          <a:endParaRPr lang="zh-TW" altLang="en-US" dirty="0"/>
        </a:p>
      </dgm:t>
    </dgm:pt>
    <dgm:pt modelId="{F79B43D6-3441-43C0-9D43-1F66987BB4FA}" type="parTrans" cxnId="{CD098494-7E3C-479D-A778-1E1EBE9C05E8}">
      <dgm:prSet/>
      <dgm:spPr/>
      <dgm:t>
        <a:bodyPr/>
        <a:lstStyle/>
        <a:p>
          <a:endParaRPr lang="zh-TW" altLang="en-US"/>
        </a:p>
      </dgm:t>
    </dgm:pt>
    <dgm:pt modelId="{A7EBCCC5-7761-49C8-B232-1D51E48F8DCD}" type="sibTrans" cxnId="{CD098494-7E3C-479D-A778-1E1EBE9C05E8}">
      <dgm:prSet/>
      <dgm:spPr/>
      <dgm:t>
        <a:bodyPr/>
        <a:lstStyle/>
        <a:p>
          <a:endParaRPr lang="zh-TW" altLang="en-US"/>
        </a:p>
      </dgm:t>
    </dgm:pt>
    <dgm:pt modelId="{2BFD86FD-DE87-433E-8D2E-2105E52F9952}">
      <dgm:prSet phldrT="[文字]"/>
      <dgm:spPr/>
      <dgm:t>
        <a:bodyPr/>
        <a:lstStyle/>
        <a:p>
          <a:r>
            <a:rPr lang="en-US" altLang="zh-TW" dirty="0"/>
            <a:t>Theory behind GAN</a:t>
          </a:r>
          <a:endParaRPr lang="zh-TW" altLang="en-US" dirty="0"/>
        </a:p>
      </dgm:t>
    </dgm:pt>
    <dgm:pt modelId="{A0048F36-C4A7-401E-B161-9253C2AE129A}" type="parTrans" cxnId="{827C3F4F-72E2-455D-AF17-FB3165D7F230}">
      <dgm:prSet/>
      <dgm:spPr/>
      <dgm:t>
        <a:bodyPr/>
        <a:lstStyle/>
        <a:p>
          <a:endParaRPr lang="zh-TW" altLang="en-US"/>
        </a:p>
      </dgm:t>
    </dgm:pt>
    <dgm:pt modelId="{DDEE755B-8D13-46F7-98FD-666E21164756}" type="sibTrans" cxnId="{827C3F4F-72E2-455D-AF17-FB3165D7F230}">
      <dgm:prSet/>
      <dgm:spPr/>
      <dgm:t>
        <a:bodyPr/>
        <a:lstStyle/>
        <a:p>
          <a:endParaRPr lang="zh-TW" altLang="en-US"/>
        </a:p>
      </dgm:t>
    </dgm:pt>
    <dgm:pt modelId="{6233FDE4-68AF-4C17-99B6-C3ECD597B7DE}">
      <dgm:prSet phldrT="[文字]"/>
      <dgm:spPr/>
      <dgm:t>
        <a:bodyPr/>
        <a:lstStyle/>
        <a:p>
          <a:r>
            <a:rPr lang="en-US" altLang="zh-TW" dirty="0"/>
            <a:t>Tips for GAN</a:t>
          </a:r>
          <a:endParaRPr lang="zh-TW" altLang="en-US" dirty="0"/>
        </a:p>
      </dgm:t>
    </dgm:pt>
    <dgm:pt modelId="{329250B4-796A-40D1-BD95-8982FAE3E767}" type="parTrans" cxnId="{97C1B1AE-7E6D-4228-8567-1B88C1CA09E9}">
      <dgm:prSet/>
      <dgm:spPr/>
      <dgm:t>
        <a:bodyPr/>
        <a:lstStyle/>
        <a:p>
          <a:endParaRPr lang="zh-TW" altLang="en-US"/>
        </a:p>
      </dgm:t>
    </dgm:pt>
    <dgm:pt modelId="{923DB3B1-4059-4EA4-B797-4E20A10FF9D6}" type="sibTrans" cxnId="{97C1B1AE-7E6D-4228-8567-1B88C1CA09E9}">
      <dgm:prSet/>
      <dgm:spPr/>
      <dgm:t>
        <a:bodyPr/>
        <a:lstStyle/>
        <a:p>
          <a:endParaRPr lang="zh-TW" altLang="en-US"/>
        </a:p>
      </dgm:t>
    </dgm:pt>
    <dgm:pt modelId="{A53FB330-90B9-4F0E-91F0-0D7E89356689}">
      <dgm:prSet phldrT="[文字]"/>
      <dgm:spPr/>
      <dgm:t>
        <a:bodyPr/>
        <a:lstStyle/>
        <a:p>
          <a:r>
            <a:rPr lang="en-US" altLang="zh-TW" dirty="0"/>
            <a:t>Evaluation of Generative Models</a:t>
          </a:r>
          <a:endParaRPr lang="zh-TW" altLang="en-US" dirty="0"/>
        </a:p>
      </dgm:t>
    </dgm:pt>
    <dgm:pt modelId="{F93C9CF0-594E-4960-AE30-12B7C917B0EB}" type="parTrans" cxnId="{A047E179-3478-4510-A339-2A792FED7F0F}">
      <dgm:prSet/>
      <dgm:spPr/>
    </dgm:pt>
    <dgm:pt modelId="{4FB025C6-DE1B-4289-A79C-A56818D66314}" type="sibTrans" cxnId="{A047E179-3478-4510-A339-2A792FED7F0F}">
      <dgm:prSet/>
      <dgm:spPr/>
    </dgm:pt>
    <dgm:pt modelId="{A4DF675F-EE65-4DBE-8268-DF5933B3AE97}" type="pres">
      <dgm:prSet presAssocID="{F5369C4A-612D-4739-B7DF-FD2205B76F23}" presName="linear" presStyleCnt="0">
        <dgm:presLayoutVars>
          <dgm:animLvl val="lvl"/>
          <dgm:resizeHandles val="exact"/>
        </dgm:presLayoutVars>
      </dgm:prSet>
      <dgm:spPr/>
    </dgm:pt>
    <dgm:pt modelId="{16DB652B-4209-404D-93FE-ACDF6164E407}" type="pres">
      <dgm:prSet presAssocID="{ECD1C396-F8F0-40DD-9009-54C2B3484B9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CCB80C6-7812-4E1E-9609-E1DEFBC6C63A}" type="pres">
      <dgm:prSet presAssocID="{5F8E7B92-AA96-47E2-8E8D-A48AEC52813A}" presName="spacer" presStyleCnt="0"/>
      <dgm:spPr/>
    </dgm:pt>
    <dgm:pt modelId="{B9F030D7-29FB-40D8-B0C9-7A5A8A165724}" type="pres">
      <dgm:prSet presAssocID="{49D89AC1-EA06-498E-9D63-BAF7E2B83E1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0BF9ACD-7BC4-4D68-8A70-F2B856B06C8C}" type="pres">
      <dgm:prSet presAssocID="{A7EBCCC5-7761-49C8-B232-1D51E48F8DCD}" presName="spacer" presStyleCnt="0"/>
      <dgm:spPr/>
    </dgm:pt>
    <dgm:pt modelId="{AE77595B-D300-4411-87F7-6D75618FD735}" type="pres">
      <dgm:prSet presAssocID="{2BFD86FD-DE87-433E-8D2E-2105E52F995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CD1C7E3-629B-43DE-95C4-532EF206A5AF}" type="pres">
      <dgm:prSet presAssocID="{DDEE755B-8D13-46F7-98FD-666E21164756}" presName="spacer" presStyleCnt="0"/>
      <dgm:spPr/>
    </dgm:pt>
    <dgm:pt modelId="{345D62E8-E517-40E5-AFDA-986290412FA5}" type="pres">
      <dgm:prSet presAssocID="{6233FDE4-68AF-4C17-99B6-C3ECD597B7D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C20B5B6-C147-4E66-BF7B-FC35E1E9E5E6}" type="pres">
      <dgm:prSet presAssocID="{923DB3B1-4059-4EA4-B797-4E20A10FF9D6}" presName="spacer" presStyleCnt="0"/>
      <dgm:spPr/>
    </dgm:pt>
    <dgm:pt modelId="{E0982B5F-948A-498A-889D-9EB5B382219E}" type="pres">
      <dgm:prSet presAssocID="{A53FB330-90B9-4F0E-91F0-0D7E8935668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7BA1AD2B-FDF9-4712-9DB4-2A7A835B6E98}" type="presOf" srcId="{ECD1C396-F8F0-40DD-9009-54C2B3484B92}" destId="{16DB652B-4209-404D-93FE-ACDF6164E407}" srcOrd="0" destOrd="0" presId="urn:microsoft.com/office/officeart/2005/8/layout/vList2"/>
    <dgm:cxn modelId="{20A6EB3E-5F08-4F32-9870-4A2D4BAE9E6D}" type="presOf" srcId="{49D89AC1-EA06-498E-9D63-BAF7E2B83E1E}" destId="{B9F030D7-29FB-40D8-B0C9-7A5A8A165724}" srcOrd="0" destOrd="0" presId="urn:microsoft.com/office/officeart/2005/8/layout/vList2"/>
    <dgm:cxn modelId="{00424B41-225F-4B0D-87F8-B82D6679100B}" type="presOf" srcId="{2BFD86FD-DE87-433E-8D2E-2105E52F9952}" destId="{AE77595B-D300-4411-87F7-6D75618FD735}" srcOrd="0" destOrd="0" presId="urn:microsoft.com/office/officeart/2005/8/layout/vList2"/>
    <dgm:cxn modelId="{827C3F4F-72E2-455D-AF17-FB3165D7F230}" srcId="{F5369C4A-612D-4739-B7DF-FD2205B76F23}" destId="{2BFD86FD-DE87-433E-8D2E-2105E52F9952}" srcOrd="2" destOrd="0" parTransId="{A0048F36-C4A7-401E-B161-9253C2AE129A}" sibTransId="{DDEE755B-8D13-46F7-98FD-666E21164756}"/>
    <dgm:cxn modelId="{E63C8553-0CEA-4180-A243-4AC5CB5EBA38}" type="presOf" srcId="{F5369C4A-612D-4739-B7DF-FD2205B76F23}" destId="{A4DF675F-EE65-4DBE-8268-DF5933B3AE97}" srcOrd="0" destOrd="0" presId="urn:microsoft.com/office/officeart/2005/8/layout/vList2"/>
    <dgm:cxn modelId="{A047E179-3478-4510-A339-2A792FED7F0F}" srcId="{F5369C4A-612D-4739-B7DF-FD2205B76F23}" destId="{A53FB330-90B9-4F0E-91F0-0D7E89356689}" srcOrd="4" destOrd="0" parTransId="{F93C9CF0-594E-4960-AE30-12B7C917B0EB}" sibTransId="{4FB025C6-DE1B-4289-A79C-A56818D66314}"/>
    <dgm:cxn modelId="{CD098494-7E3C-479D-A778-1E1EBE9C05E8}" srcId="{F5369C4A-612D-4739-B7DF-FD2205B76F23}" destId="{49D89AC1-EA06-498E-9D63-BAF7E2B83E1E}" srcOrd="1" destOrd="0" parTransId="{F79B43D6-3441-43C0-9D43-1F66987BB4FA}" sibTransId="{A7EBCCC5-7761-49C8-B232-1D51E48F8DCD}"/>
    <dgm:cxn modelId="{97C1B1AE-7E6D-4228-8567-1B88C1CA09E9}" srcId="{F5369C4A-612D-4739-B7DF-FD2205B76F23}" destId="{6233FDE4-68AF-4C17-99B6-C3ECD597B7DE}" srcOrd="3" destOrd="0" parTransId="{329250B4-796A-40D1-BD95-8982FAE3E767}" sibTransId="{923DB3B1-4059-4EA4-B797-4E20A10FF9D6}"/>
    <dgm:cxn modelId="{BC3813BE-13D1-4407-BF31-93A8BEB3A21D}" srcId="{F5369C4A-612D-4739-B7DF-FD2205B76F23}" destId="{ECD1C396-F8F0-40DD-9009-54C2B3484B92}" srcOrd="0" destOrd="0" parTransId="{6151F44B-EF56-4B5D-A574-AF58BEA601E1}" sibTransId="{5F8E7B92-AA96-47E2-8E8D-A48AEC52813A}"/>
    <dgm:cxn modelId="{A1225FCD-14A2-4E01-8F98-ACB12DDD9AB3}" type="presOf" srcId="{6233FDE4-68AF-4C17-99B6-C3ECD597B7DE}" destId="{345D62E8-E517-40E5-AFDA-986290412FA5}" srcOrd="0" destOrd="0" presId="urn:microsoft.com/office/officeart/2005/8/layout/vList2"/>
    <dgm:cxn modelId="{6E9A90D8-D92E-4EC1-A021-4E8C83DCDA1A}" type="presOf" srcId="{A53FB330-90B9-4F0E-91F0-0D7E89356689}" destId="{E0982B5F-948A-498A-889D-9EB5B382219E}" srcOrd="0" destOrd="0" presId="urn:microsoft.com/office/officeart/2005/8/layout/vList2"/>
    <dgm:cxn modelId="{23ABBF70-6487-4D4A-9854-38CE624F73BF}" type="presParOf" srcId="{A4DF675F-EE65-4DBE-8268-DF5933B3AE97}" destId="{16DB652B-4209-404D-93FE-ACDF6164E407}" srcOrd="0" destOrd="0" presId="urn:microsoft.com/office/officeart/2005/8/layout/vList2"/>
    <dgm:cxn modelId="{2991EA69-C772-4070-A26A-172FD993CE85}" type="presParOf" srcId="{A4DF675F-EE65-4DBE-8268-DF5933B3AE97}" destId="{ACCB80C6-7812-4E1E-9609-E1DEFBC6C63A}" srcOrd="1" destOrd="0" presId="urn:microsoft.com/office/officeart/2005/8/layout/vList2"/>
    <dgm:cxn modelId="{480B8D49-2AB5-4755-8E29-AD1081552E99}" type="presParOf" srcId="{A4DF675F-EE65-4DBE-8268-DF5933B3AE97}" destId="{B9F030D7-29FB-40D8-B0C9-7A5A8A165724}" srcOrd="2" destOrd="0" presId="urn:microsoft.com/office/officeart/2005/8/layout/vList2"/>
    <dgm:cxn modelId="{CDF3403B-758B-44F2-AB6B-2EC5922AA34F}" type="presParOf" srcId="{A4DF675F-EE65-4DBE-8268-DF5933B3AE97}" destId="{60BF9ACD-7BC4-4D68-8A70-F2B856B06C8C}" srcOrd="3" destOrd="0" presId="urn:microsoft.com/office/officeart/2005/8/layout/vList2"/>
    <dgm:cxn modelId="{C551EB4A-151F-414D-BC17-46C914034F34}" type="presParOf" srcId="{A4DF675F-EE65-4DBE-8268-DF5933B3AE97}" destId="{AE77595B-D300-4411-87F7-6D75618FD735}" srcOrd="4" destOrd="0" presId="urn:microsoft.com/office/officeart/2005/8/layout/vList2"/>
    <dgm:cxn modelId="{02FB90FF-C519-46B3-A5AE-0C17901A1A2D}" type="presParOf" srcId="{A4DF675F-EE65-4DBE-8268-DF5933B3AE97}" destId="{ACD1C7E3-629B-43DE-95C4-532EF206A5AF}" srcOrd="5" destOrd="0" presId="urn:microsoft.com/office/officeart/2005/8/layout/vList2"/>
    <dgm:cxn modelId="{4EE2B219-8694-46AA-8940-41448FEA21EB}" type="presParOf" srcId="{A4DF675F-EE65-4DBE-8268-DF5933B3AE97}" destId="{345D62E8-E517-40E5-AFDA-986290412FA5}" srcOrd="6" destOrd="0" presId="urn:microsoft.com/office/officeart/2005/8/layout/vList2"/>
    <dgm:cxn modelId="{649926CC-CFA4-438B-9C88-8923A9560E5B}" type="presParOf" srcId="{A4DF675F-EE65-4DBE-8268-DF5933B3AE97}" destId="{DC20B5B6-C147-4E66-BF7B-FC35E1E9E5E6}" srcOrd="7" destOrd="0" presId="urn:microsoft.com/office/officeart/2005/8/layout/vList2"/>
    <dgm:cxn modelId="{9161BE15-65CA-4703-8356-6E98440F1A32}" type="presParOf" srcId="{A4DF675F-EE65-4DBE-8268-DF5933B3AE97}" destId="{E0982B5F-948A-498A-889D-9EB5B382219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DB652B-4209-404D-93FE-ACDF6164E407}">
      <dsp:nvSpPr>
        <dsp:cNvPr id="0" name=""/>
        <dsp:cNvSpPr/>
      </dsp:nvSpPr>
      <dsp:spPr>
        <a:xfrm>
          <a:off x="0" y="6826"/>
          <a:ext cx="7886700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Introduction of Generative Models</a:t>
          </a:r>
          <a:endParaRPr lang="zh-TW" altLang="en-US" sz="3300" kern="1200" dirty="0"/>
        </a:p>
      </dsp:txBody>
      <dsp:txXfrm>
        <a:off x="38638" y="45464"/>
        <a:ext cx="7809424" cy="714229"/>
      </dsp:txXfrm>
    </dsp:sp>
    <dsp:sp modelId="{B9F030D7-29FB-40D8-B0C9-7A5A8A165724}">
      <dsp:nvSpPr>
        <dsp:cNvPr id="0" name=""/>
        <dsp:cNvSpPr/>
      </dsp:nvSpPr>
      <dsp:spPr>
        <a:xfrm>
          <a:off x="0" y="893371"/>
          <a:ext cx="7886700" cy="791505"/>
        </a:xfrm>
        <a:prstGeom prst="roundRect">
          <a:avLst/>
        </a:prstGeom>
        <a:solidFill>
          <a:schemeClr val="accent4">
            <a:hueOff val="2450223"/>
            <a:satOff val="-10194"/>
            <a:lumOff val="24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Generative Adversarial Network (GAN)</a:t>
          </a:r>
          <a:endParaRPr lang="zh-TW" altLang="en-US" sz="3300" kern="1200" dirty="0"/>
        </a:p>
      </dsp:txBody>
      <dsp:txXfrm>
        <a:off x="38638" y="932009"/>
        <a:ext cx="7809424" cy="714229"/>
      </dsp:txXfrm>
    </dsp:sp>
    <dsp:sp modelId="{AE77595B-D300-4411-87F7-6D75618FD735}">
      <dsp:nvSpPr>
        <dsp:cNvPr id="0" name=""/>
        <dsp:cNvSpPr/>
      </dsp:nvSpPr>
      <dsp:spPr>
        <a:xfrm>
          <a:off x="0" y="1779916"/>
          <a:ext cx="7886700" cy="791505"/>
        </a:xfrm>
        <a:prstGeom prst="roundRect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Theory behind GAN</a:t>
          </a:r>
          <a:endParaRPr lang="zh-TW" altLang="en-US" sz="3300" kern="1200" dirty="0"/>
        </a:p>
      </dsp:txBody>
      <dsp:txXfrm>
        <a:off x="38638" y="1818554"/>
        <a:ext cx="7809424" cy="714229"/>
      </dsp:txXfrm>
    </dsp:sp>
    <dsp:sp modelId="{345D62E8-E517-40E5-AFDA-986290412FA5}">
      <dsp:nvSpPr>
        <dsp:cNvPr id="0" name=""/>
        <dsp:cNvSpPr/>
      </dsp:nvSpPr>
      <dsp:spPr>
        <a:xfrm>
          <a:off x="0" y="2666461"/>
          <a:ext cx="7886700" cy="791505"/>
        </a:xfrm>
        <a:prstGeom prst="roundRect">
          <a:avLst/>
        </a:prstGeom>
        <a:solidFill>
          <a:schemeClr val="accent4">
            <a:hueOff val="7350668"/>
            <a:satOff val="-30583"/>
            <a:lumOff val="72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Tips for GAN</a:t>
          </a:r>
          <a:endParaRPr lang="zh-TW" altLang="en-US" sz="3300" kern="1200" dirty="0"/>
        </a:p>
      </dsp:txBody>
      <dsp:txXfrm>
        <a:off x="38638" y="2705099"/>
        <a:ext cx="7809424" cy="714229"/>
      </dsp:txXfrm>
    </dsp:sp>
    <dsp:sp modelId="{E0982B5F-948A-498A-889D-9EB5B382219E}">
      <dsp:nvSpPr>
        <dsp:cNvPr id="0" name=""/>
        <dsp:cNvSpPr/>
      </dsp:nvSpPr>
      <dsp:spPr>
        <a:xfrm>
          <a:off x="0" y="3553006"/>
          <a:ext cx="7886700" cy="791505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Evaluation of Generative Models</a:t>
          </a:r>
          <a:endParaRPr lang="zh-TW" altLang="en-US" sz="3300" kern="1200" dirty="0"/>
        </a:p>
      </dsp:txBody>
      <dsp:txXfrm>
        <a:off x="38638" y="3591644"/>
        <a:ext cx="7809424" cy="714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jpe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5.png>
</file>

<file path=ppt/media/image126.png>
</file>

<file path=ppt/media/image13.png>
</file>

<file path=ppt/media/image14.png>
</file>

<file path=ppt/media/image140.png>
</file>

<file path=ppt/media/image15.jpg>
</file>

<file path=ppt/media/image15.png>
</file>

<file path=ppt/media/image16.jp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jpeg>
</file>

<file path=ppt/media/image71.png>
</file>

<file path=ppt/media/image710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gif>
</file>

<file path=ppt/media/image80.png>
</file>

<file path=ppt/media/image81.png>
</file>

<file path=ppt/media/image82.png>
</file>

<file path=ppt/media/image820.png>
</file>

<file path=ppt/media/image83.jpeg>
</file>

<file path=ppt/media/image84.png>
</file>

<file path=ppt/media/image840.png>
</file>

<file path=ppt/media/image85.png>
</file>

<file path=ppt/media/image850.png>
</file>

<file path=ppt/media/image86.jpeg>
</file>

<file path=ppt/media/image86.png>
</file>

<file path=ppt/media/image87.png>
</file>

<file path=ppt/media/image870.png>
</file>

<file path=ppt/media/image88.png>
</file>

<file path=ppt/media/image880.png>
</file>

<file path=ppt/media/image89.png>
</file>

<file path=ppt/media/image890.png>
</file>

<file path=ppt/media/image9.png>
</file>

<file path=ppt/media/image90.png>
</file>

<file path=ppt/media/image900.png>
</file>

<file path=ppt/media/image91.png>
</file>

<file path=ppt/media/image92.png>
</file>

<file path=ppt/media/image93.png>
</file>

<file path=ppt/media/image94.png>
</file>

<file path=ppt/media/image95.jpeg>
</file>

<file path=ppt/media/image96.jpeg>
</file>

<file path=ppt/media/image97.jpeg>
</file>

<file path=ppt/media/image98.jpeg>
</file>

<file path=ppt/media/image99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6BD89-3F76-4008-B6BD-10FDF3F5C05E}" type="datetimeFigureOut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8DE023-3923-4D9F-BBAC-D79E283578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4666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pnews.com/bc2f19097a4c4fffaa00de6770b8a60d?fbclid=IwAR3eEfyonrwxEtJMdRl38xScugscwWi-_2zzoErrbpj1mPVfdEqPuq2CcY0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ullback%E2%80%93Leibler_divergence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-vi/pytorch-tvmisc/blob/master/wasserstein-distance/Improved_Training_of_Wasserstein_GAN.ipynb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Difficulty of GAN</a:t>
            </a:r>
          </a:p>
          <a:p>
            <a:r>
              <a:rPr lang="en-US" altLang="zh-TW" dirty="0"/>
              <a:t>Convergence of GAN</a:t>
            </a:r>
          </a:p>
          <a:p>
            <a:r>
              <a:rPr lang="en-US" altLang="zh-TW" dirty="0"/>
              <a:t>Application of naïve model? </a:t>
            </a:r>
            <a:r>
              <a:rPr lang="en-US" altLang="zh-TW"/>
              <a:t>-&gt; TBD</a:t>
            </a:r>
            <a:endParaRPr lang="en-US" altLang="zh-TW" dirty="0"/>
          </a:p>
          <a:p>
            <a:r>
              <a:rPr lang="en-US" altLang="zh-TW" dirty="0"/>
              <a:t>Quality of HW</a:t>
            </a:r>
          </a:p>
          <a:p>
            <a:r>
              <a:rPr lang="en-US" altLang="zh-TW" dirty="0"/>
              <a:t>FID</a:t>
            </a:r>
            <a:r>
              <a:rPr lang="zh-TW" altLang="en-US" dirty="0"/>
              <a:t> </a:t>
            </a:r>
            <a:r>
              <a:rPr lang="en-US" altLang="zh-TW" dirty="0"/>
              <a:t>is the best</a:t>
            </a:r>
          </a:p>
          <a:p>
            <a:r>
              <a:rPr lang="zh-TW" altLang="en-US" dirty="0"/>
              <a:t>假人臉新創</a:t>
            </a:r>
            <a:r>
              <a:rPr lang="en-US" altLang="zh-TW" dirty="0"/>
              <a:t>: https://buzzorange.com/techorange/2020/03/13/regium-fake/</a:t>
            </a:r>
          </a:p>
          <a:p>
            <a:r>
              <a:rPr lang="en-US" altLang="zh-TW" dirty="0"/>
              <a:t>Is it possible to describe spec norm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DE023-3923-4D9F-BBAC-D79E2835784B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58459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zh-TW" sz="1200" dirty="0"/>
              <a:t>Binary </a:t>
            </a:r>
          </a:p>
          <a:p>
            <a:pPr algn="ctr"/>
            <a:r>
              <a:rPr lang="en-US" altLang="zh-TW" sz="1200" dirty="0"/>
              <a:t>Classifier</a:t>
            </a:r>
            <a:endParaRPr lang="zh-TW" altLang="en-US" sz="1200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55C7C-5A57-4EF8-9547-D16C754C31B2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5451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3DEF51-542F-46EE-BED1-D95B1201EC9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5443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3DEF51-542F-46EE-BED1-D95B1201EC9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12408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圖片生成：</a:t>
            </a:r>
            <a:endParaRPr lang="en-US" altLang="zh-TW" dirty="0"/>
          </a:p>
          <a:p>
            <a:r>
              <a:rPr lang="zh-TW" altLang="en-US" dirty="0"/>
              <a:t>吳宗翰、謝濬丞、</a:t>
            </a:r>
            <a:endParaRPr lang="en-US" altLang="zh-TW" dirty="0"/>
          </a:p>
          <a:p>
            <a:r>
              <a:rPr lang="zh-TW" altLang="en-US" dirty="0"/>
              <a:t>陳延昊、錢柏均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6A5611-6D38-444D-A832-F3C43C53E63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01488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3"/>
              </a:rPr>
              <a:t>Are they true?</a:t>
            </a:r>
          </a:p>
          <a:p>
            <a:endParaRPr lang="en-US" altLang="zh-TW" dirty="0">
              <a:hlinkClick r:id="rId3"/>
            </a:endParaRPr>
          </a:p>
          <a:p>
            <a:r>
              <a:rPr lang="en-US" altLang="zh-TW" dirty="0">
                <a:hlinkClick r:id="rId3"/>
              </a:rPr>
              <a:t>https://apnews.com/bc2f19097a4c4fffaa00de6770b8a60d?fbclid=IwAR3eEfyonrwxEtJMdRl38xScugscwWi-_2zzoErrbpj1mPVfdEqPuq2CcY0</a:t>
            </a:r>
            <a:endParaRPr lang="en-US" altLang="zh-TW" dirty="0"/>
          </a:p>
          <a:p>
            <a:r>
              <a:rPr lang="en-US" altLang="zh-TW" dirty="0"/>
              <a:t>Is this true???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6A5611-6D38-444D-A832-F3C43C53E63E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72603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感謝陳柏文同學提供實驗結果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6A5611-6D38-444D-A832-F3C43C53E63E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74316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Goodfellow coded into the early hours and then tested his software. It worked the first time.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6B22B3-8DA4-4C76-A4CC-640EB6471D3C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8254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備忘稿版面配置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altLang="zh-TW" sz="1200" dirty="0"/>
                  <a:t>A generator G is a network. The network defines a probability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1200" i="1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</m:oMath>
                </a14:m>
                <a:endParaRPr lang="en-US" altLang="zh-TW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altLang="zh-TW" sz="12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𝑥</m:t>
                    </m:r>
                  </m:oMath>
                </a14:m>
                <a:r>
                  <a:rPr kumimoji="0" lang="en-US" altLang="zh-TW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: an image (a high-dimensional vector)</a:t>
                </a: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3" name="備忘稿版面配置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altLang="zh-TW" sz="1200" dirty="0"/>
                  <a:t>A generator G is a network. The network defines a probability distribution </a:t>
                </a:r>
                <a:r>
                  <a:rPr lang="en-US" altLang="zh-TW" sz="1200" i="0">
                    <a:latin typeface="Cambria Math" panose="02040503050406030204" pitchFamily="18" charset="0"/>
                  </a:rPr>
                  <a:t>𝑃_𝐺</a:t>
                </a:r>
                <a:endParaRPr lang="en-US" altLang="zh-TW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cs typeface="+mn-cs"/>
                  </a:rPr>
                  <a:t>𝑥</a:t>
                </a:r>
                <a:r>
                  <a:rPr kumimoji="0" lang="en-US" altLang="zh-TW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: an image (a high-dimensional vector)</a:t>
                </a: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  <a:p>
                <a:endParaRPr lang="zh-TW" altLang="en-US" dirty="0"/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6A5611-6D38-444D-A832-F3C43C53E63E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33558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(G is fixed)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DE023-3923-4D9F-BBAC-D79E2835784B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57786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6A5611-6D38-444D-A832-F3C43C53E63E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85079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New input z which is a random variable </a:t>
            </a:r>
          </a:p>
          <a:p>
            <a:r>
              <a:rPr lang="en-US" altLang="zh-TW" dirty="0"/>
              <a:t>You may be confused about how to add z.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6A5611-6D38-444D-A832-F3C43C53E63E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51714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KL is infinite</a:t>
            </a:r>
          </a:p>
          <a:p>
            <a:r>
              <a:rPr lang="en-US" altLang="zh-TW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Jensen–Shannon divergence (JSD) {\</a:t>
            </a:r>
            <a:r>
              <a:rPr lang="en-US" altLang="zh-TW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displaystyle</a:t>
            </a:r>
            <a:r>
              <a:rPr lang="en-US" altLang="zh-TW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M_{+}^{1}(A)\times M_{+}^{1}(A)\</a:t>
            </a:r>
            <a:r>
              <a:rPr lang="en-US" altLang="zh-TW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rightarrow</a:t>
            </a:r>
            <a:r>
              <a:rPr lang="en-US" altLang="zh-TW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[0,\</a:t>
            </a:r>
            <a:r>
              <a:rPr lang="en-US" altLang="zh-TW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infty</a:t>
            </a:r>
            <a:r>
              <a:rPr lang="en-US" altLang="zh-TW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{})} is a symmetrized and smoothed version of the </a:t>
            </a:r>
            <a:r>
              <a:rPr lang="en-US" altLang="zh-TW" b="0" i="0" u="none" strike="noStrike" dirty="0" err="1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Kullback–Leibler divergence"/>
              </a:rPr>
              <a:t>Kullback</a:t>
            </a:r>
            <a:r>
              <a:rPr lang="en-US" altLang="zh-TW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Kullback–Leibler divergence"/>
              </a:rPr>
              <a:t>–</a:t>
            </a:r>
            <a:r>
              <a:rPr lang="en-US" altLang="zh-TW" b="0" i="0" u="none" strike="noStrike" dirty="0" err="1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Kullback–Leibler divergence"/>
              </a:rPr>
              <a:t>Leibler</a:t>
            </a:r>
            <a:r>
              <a:rPr lang="en-US" altLang="zh-TW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Kullback–Leibler divergence"/>
              </a:rPr>
              <a:t> divergence</a:t>
            </a:r>
            <a:r>
              <a:rPr lang="en-US" altLang="zh-TW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{\</a:t>
            </a:r>
            <a:r>
              <a:rPr lang="en-US" altLang="zh-TW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displaystyle</a:t>
            </a:r>
            <a:r>
              <a:rPr lang="en-US" altLang="zh-TW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D(P\parallel Q)}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DE023-3923-4D9F-BBAC-D79E2835784B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88210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http://www.wxlhcc.com/product/328294.html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CCD3A6-38CC-4046-9170-53F7549E255A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49906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利普希茨連</a:t>
            </a:r>
            <a:endParaRPr lang="en-US" altLang="zh-TW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Simply speaking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CCD3A6-38CC-4046-9170-53F7549E255A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09666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Spectral Normalization !!!</a:t>
            </a:r>
          </a:p>
          <a:p>
            <a:r>
              <a:rPr lang="en-US" altLang="zh-TW" dirty="0" err="1"/>
              <a:t>DraGAN</a:t>
            </a:r>
            <a:r>
              <a:rPr lang="en-US" altLang="zh-TW" dirty="0"/>
              <a:t> (Deep Regret Analytic Generative Adversarial Networks)</a:t>
            </a:r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Demo on toy examples</a:t>
            </a:r>
          </a:p>
          <a:p>
            <a:r>
              <a:rPr lang="en-US" altLang="zh-TW" dirty="0">
                <a:hlinkClick r:id="rId3"/>
              </a:rPr>
              <a:t>https://github.com/t-vi/pytorch-tvmisc/blob/master/wasserstein-distance/Improved_Training_of_Wasserstein_GAN.ipynb</a:t>
            </a:r>
            <a:endParaRPr lang="en-US" altLang="zh-TW" dirty="0"/>
          </a:p>
          <a:p>
            <a:r>
              <a:rPr lang="en-US" altLang="zh-TW" dirty="0"/>
              <a:t>Improved GRAGAN, SLOGAN</a:t>
            </a:r>
          </a:p>
          <a:p>
            <a:r>
              <a:rPr lang="en-US" altLang="zh-TW" dirty="0"/>
              <a:t>https://lernapparat.de/more-improved-wgan/</a:t>
            </a:r>
            <a:endParaRPr lang="zh-TW" altLang="en-US" dirty="0"/>
          </a:p>
          <a:p>
            <a:endParaRPr lang="en-US" altLang="zh-TW" dirty="0"/>
          </a:p>
          <a:p>
            <a:r>
              <a:rPr lang="en-US" altLang="zh-TW" dirty="0"/>
              <a:t>https://arxiv.org/pdf/1704.00028.pdf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3DEF51-542F-46EE-BED1-D95B1201EC9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29733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寫作敵人，唸做朋友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DE023-3923-4D9F-BBAC-D79E2835784B}" type="slidenum">
              <a:rPr lang="zh-TW" altLang="en-US" smtClean="0"/>
              <a:t>47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89686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/>
              <a:t>They also list the tips that does not work.</a:t>
            </a:r>
          </a:p>
          <a:p>
            <a:r>
              <a:rPr lang="en-US" altLang="zh-TW" dirty="0"/>
              <a:t>====</a:t>
            </a:r>
          </a:p>
          <a:p>
            <a:r>
              <a:rPr lang="en-US" altLang="zh-TW" dirty="0"/>
              <a:t>From </a:t>
            </a:r>
            <a:r>
              <a:rPr lang="en-US" altLang="zh-TW" dirty="0" err="1"/>
              <a:t>bigGAN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One notable side effect of this scaling is that our models reach better final performance in fewer iterations, but become unstable and undergo complete training collapse.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8D82F1-F463-42BD-9AAC-D2B247B054F0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23460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DE023-3923-4D9F-BBAC-D79E2835784B}" type="slidenum">
              <a:rPr lang="zh-TW" altLang="en-US" smtClean="0"/>
              <a:t>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24871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Deep mind, this May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D8D957-8239-4A3B-B328-303CABD45B7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193798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Deep mind, this May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D8D957-8239-4A3B-B328-303CABD45B7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49529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DE023-3923-4D9F-BBAC-D79E2835784B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2468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Not all the problem can be solved by a function.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This world has randomness. Nothing is sure. We are lack of some information to make decision.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You may be confused about how to add z.</a:t>
            </a:r>
            <a:endParaRPr lang="zh-TW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DE023-3923-4D9F-BBAC-D79E2835784B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95902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Beyond human evaluation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DE023-3923-4D9F-BBAC-D79E2835784B}" type="slidenum">
              <a:rPr lang="zh-TW" altLang="en-US" smtClean="0"/>
              <a:t>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630978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Objective evaluation /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quantitatively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6A5611-6D38-444D-A832-F3C43C53E63E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82662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Beige skin KK[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beʒ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</a:t>
            </a:r>
            <a:endParaRPr lang="en-US" altLang="zh-TW" dirty="0"/>
          </a:p>
          <a:p>
            <a:r>
              <a:rPr lang="en-US" altLang="zh-TW" dirty="0"/>
              <a:t>Dark skin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6A5611-6D38-444D-A832-F3C43C53E63E}" type="slidenum">
              <a:rPr lang="zh-TW" altLang="en-US" smtClean="0"/>
              <a:t>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95707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Probably I have to provide an example here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Tim </a:t>
            </a:r>
            <a:r>
              <a:rPr lang="en-US" altLang="zh-TW" dirty="0" err="1"/>
              <a:t>Salimans</a:t>
            </a:r>
            <a:r>
              <a:rPr lang="en-US" altLang="zh-TW" dirty="0"/>
              <a:t>, Ian Goodfellow, Wojciech Zaremba, Vicki Cheung, Alec Radford, Xi Chen, “Improved Techniques for Training GANs”, </a:t>
            </a:r>
            <a:r>
              <a:rPr lang="en-US" altLang="zh-TW" dirty="0" err="1"/>
              <a:t>arXiv</a:t>
            </a:r>
            <a:r>
              <a:rPr lang="en-US" altLang="zh-TW" dirty="0"/>
              <a:t> </a:t>
            </a:r>
            <a:r>
              <a:rPr lang="en-US" altLang="zh-TW" dirty="0" err="1"/>
              <a:t>prepring</a:t>
            </a:r>
            <a:r>
              <a:rPr lang="en-US" altLang="zh-TW" dirty="0"/>
              <a:t>, 2016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F9A75B-916A-47E7-A328-D8032403CE7B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7027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[Martin </a:t>
            </a:r>
            <a:r>
              <a:rPr kumimoji="0" lang="en-US" altLang="zh-TW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Heusel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, et al., NIPS, 2017]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DE023-3923-4D9F-BBAC-D79E2835784B}" type="slidenum">
              <a:rPr lang="zh-TW" altLang="en-US" smtClean="0"/>
              <a:t>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283495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reverse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CCD3A6-38CC-4046-9170-53F7549E255A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325414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7107D8-62AD-4DBE-91BF-C5D7B92A303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9256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Not all the problem can be solved by a function.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This world has randomness. Nothing is sure. We are lack of some information to make decision. 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DE023-3923-4D9F-BBAC-D79E2835784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5479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 can be directly added to the input.</a:t>
            </a:r>
          </a:p>
          <a:p>
            <a:r>
              <a:rPr lang="en-US" altLang="zh-TW" dirty="0"/>
              <a:t>Z can be drop out …</a:t>
            </a:r>
          </a:p>
          <a:p>
            <a:r>
              <a:rPr lang="en-US" altLang="zh-TW" dirty="0"/>
              <a:t>===</a:t>
            </a:r>
          </a:p>
          <a:p>
            <a:r>
              <a:rPr lang="en-US" altLang="zh-TW" dirty="0"/>
              <a:t>For example, binary distribution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DE023-3923-4D9F-BBAC-D79E2835784B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4394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Example:</a:t>
            </a:r>
          </a:p>
          <a:p>
            <a:pPr lvl="1"/>
            <a:r>
              <a:rPr lang="en-US" altLang="zh-TW" dirty="0"/>
              <a:t>Drawing </a:t>
            </a:r>
          </a:p>
          <a:p>
            <a:pPr lvl="1"/>
            <a:r>
              <a:rPr lang="en-US" altLang="zh-TW" dirty="0"/>
              <a:t>Chatbot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DE023-3923-4D9F-BBAC-D79E2835784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9617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DeepMind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6A5611-6D38-444D-A832-F3C43C53E63E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57855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備忘稿版面配置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200" dirty="0">
                    <a:solidFill>
                      <a:srgbClr val="0000FF"/>
                    </a:solidFill>
                  </a:rPr>
                  <a:t>You define the dimension! How to determine your dim???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200" dirty="0">
                    <a:solidFill>
                      <a:srgbClr val="0000FF"/>
                    </a:solidFill>
                  </a:rPr>
                  <a:t>===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200" dirty="0">
                    <a:solidFill>
                      <a:srgbClr val="0000FF"/>
                    </a:solidFill>
                  </a:rPr>
                  <a:t>We will control what to generate latter. </a:t>
                </a:r>
                <a14:m>
                  <m:oMath xmlns:m="http://schemas.openxmlformats.org/officeDocument/2006/math">
                    <m:r>
                      <a:rPr lang="en-US" altLang="zh-TW" sz="120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zh-TW" altLang="en-US" sz="12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zh-TW" sz="1200" dirty="0">
                    <a:solidFill>
                      <a:srgbClr val="0000FF"/>
                    </a:solidFill>
                  </a:rPr>
                  <a:t>Conditional Generation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zh-TW" altLang="en-US" sz="1200" dirty="0">
                  <a:solidFill>
                    <a:srgbClr val="0000FF"/>
                  </a:solidFill>
                </a:endParaRP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3" name="備忘稿版面配置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TW" sz="1200" dirty="0">
                    <a:solidFill>
                      <a:srgbClr val="0000FF"/>
                    </a:solidFill>
                  </a:rPr>
                  <a:t>We will control what to generate latter. </a:t>
                </a:r>
                <a:r>
                  <a:rPr lang="en-US" altLang="zh-TW" sz="1200" i="0">
                    <a:solidFill>
                      <a:srgbClr val="0000FF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→</a:t>
                </a:r>
                <a:r>
                  <a:rPr lang="zh-TW" altLang="en-US" sz="12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zh-TW" sz="1200" dirty="0">
                    <a:solidFill>
                      <a:srgbClr val="0000FF"/>
                    </a:solidFill>
                  </a:rPr>
                  <a:t>Conditional Generation</a:t>
                </a:r>
                <a:endParaRPr lang="zh-TW" altLang="en-US" sz="1200" dirty="0">
                  <a:solidFill>
                    <a:srgbClr val="0000FF"/>
                  </a:solidFill>
                </a:endParaRPr>
              </a:p>
              <a:p>
                <a:endParaRPr lang="zh-TW" altLang="en-US" dirty="0"/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6A5611-6D38-444D-A832-F3C43C53E63E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3466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http://peellden.pixnet.net/blog/post/40406899-2013-%E7%AC%AC%E5%9B%9B%E5%AD%A3%EF%BC%8C%E5%86%AC%E8%9D%B6%E5%AF%82%E5%AF%A5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Kallima inachus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Vein</a:t>
            </a: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dried leaf 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93481-9538-44C6-A910-B58F9FEA8431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6849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15B1B-D917-4B53-8294-B9D5199B934B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7829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2B2D7-3555-4FFC-8BD3-51A288F3E9C8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5279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E1362-C970-49D2-8B39-5CDB8648E1FC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8270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F76DB-DAC5-447E-9A70-F74712554E25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19380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7CED8-8FF0-4129-AA11-27D6EE9F65C7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220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926B5-5F4D-44C9-A1E9-57AD1A59CCA1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86728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C75FF-E3AC-4E68-9895-035617354C03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8879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4550-64AA-4EEC-A535-7B09FCF58E5F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7453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4533CE-C784-435B-BCD2-0CF9B04D1FE5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93695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9306-C05E-49BF-895A-10446FE8A04E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43033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6F47-7C8A-4234-AF05-97E88887A596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7784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C8675-F68D-42BC-B4AF-FBBA454D2090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64834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E5AA8-C941-478B-81D2-654D4E0C1979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15621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7B8-D4C7-4C4B-A304-D50B21B70A7B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65520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1D393-DFA2-467F-8AC3-F80D756ABB91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4770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5E55-DE2C-4897-9B1E-13651C82FD01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4487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3A6E4-61D0-4B63-A322-174196A91501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5669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57702-4AB9-4986-B2BE-9201F60B558E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2794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FD8A-504A-479D-95DF-01A12ADDB5DE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5101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2137-0758-4DC2-A1E6-ABE01BEB1A2E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6584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4CA7D-815D-4525-BEF8-4A1B7D2A034F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8614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70A43-3B76-4B9F-87BC-68A200EA96E4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7599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250277-0085-4DCB-AFC4-5E79E5CE9B33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746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5736F7-3427-4892-84CB-A521708E2A91}" type="datetime1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F316A-6AFE-457E-A00B-CEB30FA349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1105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0.png"/><Relationship Id="rId13" Type="http://schemas.openxmlformats.org/officeDocument/2006/relationships/image" Target="../media/image17.jpg"/><Relationship Id="rId3" Type="http://schemas.openxmlformats.org/officeDocument/2006/relationships/image" Target="../media/image2.png"/><Relationship Id="rId7" Type="http://schemas.openxmlformats.org/officeDocument/2006/relationships/image" Target="../media/image710.png"/><Relationship Id="rId12" Type="http://schemas.openxmlformats.org/officeDocument/2006/relationships/image" Target="../media/image1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11" Type="http://schemas.openxmlformats.org/officeDocument/2006/relationships/image" Target="../media/image15.jpg"/><Relationship Id="rId5" Type="http://schemas.openxmlformats.org/officeDocument/2006/relationships/image" Target="../media/image49.png"/><Relationship Id="rId10" Type="http://schemas.openxmlformats.org/officeDocument/2006/relationships/image" Target="../media/image16.png"/><Relationship Id="rId4" Type="http://schemas.openxmlformats.org/officeDocument/2006/relationships/image" Target="../media/image3.png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21.jpeg"/><Relationship Id="rId7" Type="http://schemas.openxmlformats.org/officeDocument/2006/relationships/image" Target="../media/image2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27.png"/><Relationship Id="rId7" Type="http://schemas.openxmlformats.org/officeDocument/2006/relationships/image" Target="../media/image15.jpg"/><Relationship Id="rId12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11" Type="http://schemas.openxmlformats.org/officeDocument/2006/relationships/image" Target="../media/image31.png"/><Relationship Id="rId5" Type="http://schemas.openxmlformats.org/officeDocument/2006/relationships/image" Target="../media/image29.png"/><Relationship Id="rId10" Type="http://schemas.openxmlformats.org/officeDocument/2006/relationships/image" Target="../media/image30.png"/><Relationship Id="rId4" Type="http://schemas.openxmlformats.org/officeDocument/2006/relationships/image" Target="../media/image28.png"/><Relationship Id="rId9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g"/><Relationship Id="rId13" Type="http://schemas.openxmlformats.org/officeDocument/2006/relationships/image" Target="../media/image38.jpg"/><Relationship Id="rId3" Type="http://schemas.openxmlformats.org/officeDocument/2006/relationships/image" Target="../media/image31.png"/><Relationship Id="rId7" Type="http://schemas.openxmlformats.org/officeDocument/2006/relationships/image" Target="../media/image16.jpg"/><Relationship Id="rId12" Type="http://schemas.openxmlformats.org/officeDocument/2006/relationships/image" Target="../media/image3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11" Type="http://schemas.openxmlformats.org/officeDocument/2006/relationships/image" Target="../media/image36.jpg"/><Relationship Id="rId5" Type="http://schemas.openxmlformats.org/officeDocument/2006/relationships/image" Target="../media/image15.jpg"/><Relationship Id="rId10" Type="http://schemas.openxmlformats.org/officeDocument/2006/relationships/image" Target="../media/image35.jpg"/><Relationship Id="rId4" Type="http://schemas.openxmlformats.org/officeDocument/2006/relationships/image" Target="../media/image18.jpg"/><Relationship Id="rId9" Type="http://schemas.openxmlformats.org/officeDocument/2006/relationships/image" Target="../media/image34.jpg"/><Relationship Id="rId14" Type="http://schemas.openxmlformats.org/officeDocument/2006/relationships/image" Target="../media/image3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16.jpg"/><Relationship Id="rId4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12" Type="http://schemas.openxmlformats.org/officeDocument/2006/relationships/image" Target="NULL"/><Relationship Id="rId17" Type="http://schemas.openxmlformats.org/officeDocument/2006/relationships/image" Target="NULL"/><Relationship Id="rId2" Type="http://schemas.openxmlformats.org/officeDocument/2006/relationships/notesSlide" Target="../notesSlides/notesSlide15.xml"/><Relationship Id="rId16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11" Type="http://schemas.openxmlformats.org/officeDocument/2006/relationships/image" Target="NULL"/><Relationship Id="rId5" Type="http://schemas.openxmlformats.org/officeDocument/2006/relationships/image" Target="../media/image54.png"/><Relationship Id="rId1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../media/image53.png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3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69.png"/><Relationship Id="rId10" Type="http://schemas.openxmlformats.org/officeDocument/2006/relationships/image" Target="../media/image62.png"/><Relationship Id="rId4" Type="http://schemas.openxmlformats.org/officeDocument/2006/relationships/image" Target="../media/image2.png"/><Relationship Id="rId9" Type="http://schemas.openxmlformats.org/officeDocument/2006/relationships/image" Target="../media/image73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13" Type="http://schemas.openxmlformats.org/officeDocument/2006/relationships/image" Target="../media/image37.jpg"/><Relationship Id="rId3" Type="http://schemas.openxmlformats.org/officeDocument/2006/relationships/image" Target="NULL"/><Relationship Id="rId7" Type="http://schemas.openxmlformats.org/officeDocument/2006/relationships/image" Target="../media/image17.jpg"/><Relationship Id="rId12" Type="http://schemas.openxmlformats.org/officeDocument/2006/relationships/image" Target="../media/image36.jpg"/><Relationship Id="rId17" Type="http://schemas.openxmlformats.org/officeDocument/2006/relationships/image" Target="NULL"/><Relationship Id="rId2" Type="http://schemas.openxmlformats.org/officeDocument/2006/relationships/image" Target="NULL"/><Relationship Id="rId16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11" Type="http://schemas.openxmlformats.org/officeDocument/2006/relationships/image" Target="../media/image35.jpg"/><Relationship Id="rId5" Type="http://schemas.openxmlformats.org/officeDocument/2006/relationships/image" Target="../media/image18.jpg"/><Relationship Id="rId15" Type="http://schemas.openxmlformats.org/officeDocument/2006/relationships/image" Target="../media/image39.jpg"/><Relationship Id="rId10" Type="http://schemas.openxmlformats.org/officeDocument/2006/relationships/image" Target="../media/image34.jpg"/><Relationship Id="rId4" Type="http://schemas.openxmlformats.org/officeDocument/2006/relationships/image" Target="../media/image31.png"/><Relationship Id="rId9" Type="http://schemas.openxmlformats.org/officeDocument/2006/relationships/image" Target="../media/image33.jpg"/><Relationship Id="rId14" Type="http://schemas.openxmlformats.org/officeDocument/2006/relationships/image" Target="../media/image38.jp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NULL"/><Relationship Id="rId7" Type="http://schemas.openxmlformats.org/officeDocument/2006/relationships/image" Target="../media/image6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png"/><Relationship Id="rId3" Type="http://schemas.openxmlformats.org/officeDocument/2006/relationships/image" Target="../media/image72.png"/><Relationship Id="rId7" Type="http://schemas.openxmlformats.org/officeDocument/2006/relationships/image" Target="../media/image77.png"/><Relationship Id="rId12" Type="http://schemas.openxmlformats.org/officeDocument/2006/relationships/image" Target="../media/image8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png"/><Relationship Id="rId11" Type="http://schemas.openxmlformats.org/officeDocument/2006/relationships/image" Target="../media/image81.png"/><Relationship Id="rId5" Type="http://schemas.openxmlformats.org/officeDocument/2006/relationships/image" Target="../media/image75.png"/><Relationship Id="rId10" Type="http://schemas.openxmlformats.org/officeDocument/2006/relationships/image" Target="../media/image80.png"/><Relationship Id="rId4" Type="http://schemas.openxmlformats.org/officeDocument/2006/relationships/image" Target="../media/image74.png"/><Relationship Id="rId9" Type="http://schemas.openxmlformats.org/officeDocument/2006/relationships/image" Target="../media/image7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17" Type="http://schemas.openxmlformats.org/officeDocument/2006/relationships/image" Target="NULL"/><Relationship Id="rId2" Type="http://schemas.openxmlformats.org/officeDocument/2006/relationships/image" Target="NULL"/><Relationship Id="rId16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../media/image82.png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87.png"/><Relationship Id="rId7" Type="http://schemas.openxmlformats.org/officeDocument/2006/relationships/image" Target="../media/image91.png"/><Relationship Id="rId2" Type="http://schemas.openxmlformats.org/officeDocument/2006/relationships/image" Target="../media/image8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10" Type="http://schemas.openxmlformats.org/officeDocument/2006/relationships/image" Target="../media/image94.png"/><Relationship Id="rId4" Type="http://schemas.openxmlformats.org/officeDocument/2006/relationships/image" Target="../media/image88.png"/><Relationship Id="rId9" Type="http://schemas.openxmlformats.org/officeDocument/2006/relationships/image" Target="../media/image93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4" Type="http://schemas.openxmlformats.org/officeDocument/2006/relationships/image" Target="NUL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jpe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umith/ganhack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png"/><Relationship Id="rId3" Type="http://schemas.openxmlformats.org/officeDocument/2006/relationships/image" Target="../media/image97.jpeg"/><Relationship Id="rId7" Type="http://schemas.openxmlformats.org/officeDocument/2006/relationships/image" Target="../media/image10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98.jpeg"/><Relationship Id="rId9" Type="http://schemas.openxmlformats.org/officeDocument/2006/relationships/image" Target="../media/image10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g"/><Relationship Id="rId13" Type="http://schemas.openxmlformats.org/officeDocument/2006/relationships/image" Target="../media/image15.jpg"/><Relationship Id="rId18" Type="http://schemas.openxmlformats.org/officeDocument/2006/relationships/image" Target="../media/image113.png"/><Relationship Id="rId3" Type="http://schemas.openxmlformats.org/officeDocument/2006/relationships/image" Target="../media/image18.jpg"/><Relationship Id="rId21" Type="http://schemas.microsoft.com/office/2007/relationships/hdphoto" Target="../media/hdphoto1.wdp"/><Relationship Id="rId7" Type="http://schemas.openxmlformats.org/officeDocument/2006/relationships/image" Target="../media/image35.jpg"/><Relationship Id="rId12" Type="http://schemas.openxmlformats.org/officeDocument/2006/relationships/image" Target="../media/image39.jpg"/><Relationship Id="rId17" Type="http://schemas.openxmlformats.org/officeDocument/2006/relationships/image" Target="../media/image112.png"/><Relationship Id="rId2" Type="http://schemas.openxmlformats.org/officeDocument/2006/relationships/notesSlide" Target="../notesSlides/notesSlide29.xml"/><Relationship Id="rId16" Type="http://schemas.openxmlformats.org/officeDocument/2006/relationships/image" Target="../media/image111.png"/><Relationship Id="rId20" Type="http://schemas.openxmlformats.org/officeDocument/2006/relationships/image" Target="../media/image1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11" Type="http://schemas.openxmlformats.org/officeDocument/2006/relationships/image" Target="../media/image38.jpg"/><Relationship Id="rId5" Type="http://schemas.openxmlformats.org/officeDocument/2006/relationships/image" Target="../media/image34.jpg"/><Relationship Id="rId15" Type="http://schemas.openxmlformats.org/officeDocument/2006/relationships/image" Target="../media/image110.png"/><Relationship Id="rId10" Type="http://schemas.openxmlformats.org/officeDocument/2006/relationships/image" Target="../media/image37.jpg"/><Relationship Id="rId19" Type="http://schemas.openxmlformats.org/officeDocument/2006/relationships/image" Target="../media/image114.png"/><Relationship Id="rId4" Type="http://schemas.openxmlformats.org/officeDocument/2006/relationships/image" Target="../media/image33.jpg"/><Relationship Id="rId9" Type="http://schemas.openxmlformats.org/officeDocument/2006/relationships/image" Target="../media/image16.jpg"/><Relationship Id="rId14" Type="http://schemas.openxmlformats.org/officeDocument/2006/relationships/image" Target="../media/image109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3" Type="http://schemas.openxmlformats.org/officeDocument/2006/relationships/image" Target="NULL"/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image" Target="NULL"/><Relationship Id="rId14" Type="http://schemas.openxmlformats.org/officeDocument/2006/relationships/image" Target="NUL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19.png"/><Relationship Id="rId4" Type="http://schemas.openxmlformats.org/officeDocument/2006/relationships/image" Target="../media/image1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0.png"/><Relationship Id="rId3" Type="http://schemas.openxmlformats.org/officeDocument/2006/relationships/image" Target="../media/image850.png"/><Relationship Id="rId7" Type="http://schemas.openxmlformats.org/officeDocument/2006/relationships/image" Target="../media/image890.png"/><Relationship Id="rId2" Type="http://schemas.openxmlformats.org/officeDocument/2006/relationships/image" Target="../media/image8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80.png"/><Relationship Id="rId5" Type="http://schemas.openxmlformats.org/officeDocument/2006/relationships/image" Target="../media/image870.png"/><Relationship Id="rId4" Type="http://schemas.openxmlformats.org/officeDocument/2006/relationships/image" Target="../media/image86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120.png"/><Relationship Id="rId7" Type="http://schemas.openxmlformats.org/officeDocument/2006/relationships/image" Target="../media/image12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background of dark mesh">
            <a:extLst>
              <a:ext uri="{FF2B5EF4-FFF2-40B4-BE49-F238E27FC236}">
                <a16:creationId xmlns:a16="http://schemas.microsoft.com/office/drawing/2014/main" id="{5D563B4D-58B8-4A71-8BB6-74EA2F01EB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8565" r="16435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311C59F-58BE-469C-98CC-EAE1850052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2"/>
            <a:ext cx="6858000" cy="2900518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rgbClr val="FFFFFF"/>
                </a:solidFill>
              </a:rPr>
              <a:t>Generation </a:t>
            </a:r>
            <a:endParaRPr lang="zh-TW" altLang="en-US" dirty="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7438096-DCE4-46B5-B94C-AD53AAA57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159404"/>
            <a:ext cx="6858000" cy="1098395"/>
          </a:xfrm>
        </p:spPr>
        <p:txBody>
          <a:bodyPr>
            <a:normAutofit/>
          </a:bodyPr>
          <a:lstStyle/>
          <a:p>
            <a:r>
              <a:rPr lang="en-US" altLang="zh-TW" sz="3200" dirty="0">
                <a:solidFill>
                  <a:srgbClr val="FFFFFF"/>
                </a:solidFill>
              </a:rPr>
              <a:t>Hung-yi Lee </a:t>
            </a:r>
            <a:r>
              <a:rPr lang="zh-TW" altLang="en-US" sz="32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李宏毅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857F395-8B95-4E81-AFF7-E52BC0C48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39010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圖片 36">
            <a:extLst>
              <a:ext uri="{FF2B5EF4-FFF2-40B4-BE49-F238E27FC236}">
                <a16:creationId xmlns:a16="http://schemas.microsoft.com/office/drawing/2014/main" id="{131A1B5D-12AB-4065-AD8E-31D8C74A5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753" y="4763281"/>
            <a:ext cx="1403884" cy="1384654"/>
          </a:xfrm>
          <a:prstGeom prst="rect">
            <a:avLst/>
          </a:prstGeom>
        </p:spPr>
      </p:pic>
      <p:pic>
        <p:nvPicPr>
          <p:cNvPr id="61" name="圖片 60">
            <a:extLst>
              <a:ext uri="{FF2B5EF4-FFF2-40B4-BE49-F238E27FC236}">
                <a16:creationId xmlns:a16="http://schemas.microsoft.com/office/drawing/2014/main" id="{C06F77AC-AC5B-42AD-931E-0EB5FC499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2651" y="2983540"/>
            <a:ext cx="2564797" cy="3111954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400" dirty="0"/>
              <a:t>Anime Face Generation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TW" dirty="0"/>
              <a:t>Unconditional generation </a:t>
            </a:r>
            <a:endParaRPr lang="zh-TW" altLang="en-US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46BF8A8C-3E37-44D9-B6BD-6D17198B39B1}"/>
              </a:ext>
            </a:extLst>
          </p:cNvPr>
          <p:cNvSpPr/>
          <p:nvPr/>
        </p:nvSpPr>
        <p:spPr>
          <a:xfrm>
            <a:off x="3352537" y="3631534"/>
            <a:ext cx="1775357" cy="11255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Generator</a:t>
            </a:r>
            <a:endParaRPr lang="zh-TW" altLang="en-US" sz="2800" dirty="0"/>
          </a:p>
        </p:txBody>
      </p:sp>
      <p:cxnSp>
        <p:nvCxnSpPr>
          <p:cNvPr id="43" name="直線單箭頭接點 42">
            <a:extLst>
              <a:ext uri="{FF2B5EF4-FFF2-40B4-BE49-F238E27FC236}">
                <a16:creationId xmlns:a16="http://schemas.microsoft.com/office/drawing/2014/main" id="{F3B18932-49AC-42A3-9882-5B65DAE00AA9}"/>
              </a:ext>
            </a:extLst>
          </p:cNvPr>
          <p:cNvCxnSpPr>
            <a:cxnSpLocks/>
          </p:cNvCxnSpPr>
          <p:nvPr/>
        </p:nvCxnSpPr>
        <p:spPr>
          <a:xfrm>
            <a:off x="2516144" y="3081400"/>
            <a:ext cx="836393" cy="58417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693BA65E-13B1-45DC-A8C1-B98E40D925D3}"/>
              </a:ext>
            </a:extLst>
          </p:cNvPr>
          <p:cNvCxnSpPr>
            <a:cxnSpLocks/>
          </p:cNvCxnSpPr>
          <p:nvPr/>
        </p:nvCxnSpPr>
        <p:spPr>
          <a:xfrm>
            <a:off x="5214542" y="4195183"/>
            <a:ext cx="684229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62D0BAA9-2E4A-4DDA-B532-0A0B1618083B}"/>
              </a:ext>
            </a:extLst>
          </p:cNvPr>
          <p:cNvGrpSpPr/>
          <p:nvPr/>
        </p:nvGrpSpPr>
        <p:grpSpPr>
          <a:xfrm>
            <a:off x="1677349" y="5407722"/>
            <a:ext cx="407932" cy="570546"/>
            <a:chOff x="4514434" y="1884736"/>
            <a:chExt cx="407932" cy="57054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文字方塊 44">
                  <a:extLst>
                    <a:ext uri="{FF2B5EF4-FFF2-40B4-BE49-F238E27FC236}">
                      <a16:creationId xmlns:a16="http://schemas.microsoft.com/office/drawing/2014/main" id="{1438F61D-C9DD-411E-872E-FC5505107237}"/>
                    </a:ext>
                  </a:extLst>
                </p:cNvPr>
                <p:cNvSpPr txBox="1"/>
                <p:nvPr/>
              </p:nvSpPr>
              <p:spPr>
                <a:xfrm>
                  <a:off x="4514434" y="1993617"/>
                  <a:ext cx="40793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𝑧</m:t>
                        </m:r>
                      </m:oMath>
                    </m:oMathPara>
                  </a14:m>
                  <a:endParaRPr kumimoji="0" lang="zh-TW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5" name="文字方塊 44">
                  <a:extLst>
                    <a:ext uri="{FF2B5EF4-FFF2-40B4-BE49-F238E27FC236}">
                      <a16:creationId xmlns:a16="http://schemas.microsoft.com/office/drawing/2014/main" id="{1438F61D-C9DD-411E-872E-FC550510723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14434" y="1993617"/>
                  <a:ext cx="407932" cy="461665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7" name="橢圓 46">
              <a:extLst>
                <a:ext uri="{FF2B5EF4-FFF2-40B4-BE49-F238E27FC236}">
                  <a16:creationId xmlns:a16="http://schemas.microsoft.com/office/drawing/2014/main" id="{2AB3E28C-4476-49F1-B5AB-EC47D4EFEDD8}"/>
                </a:ext>
              </a:extLst>
            </p:cNvPr>
            <p:cNvSpPr/>
            <p:nvPr/>
          </p:nvSpPr>
          <p:spPr>
            <a:xfrm>
              <a:off x="4608344" y="1884736"/>
              <a:ext cx="209550" cy="20955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E3663F51-6666-4FC6-A370-CA15E8F1F95F}"/>
                  </a:ext>
                </a:extLst>
              </p:cNvPr>
              <p:cNvSpPr txBox="1"/>
              <p:nvPr/>
            </p:nvSpPr>
            <p:spPr>
              <a:xfrm>
                <a:off x="5980266" y="3944871"/>
                <a:ext cx="4303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𝑦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E3663F51-6666-4FC6-A370-CA15E8F1F9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0266" y="3944871"/>
                <a:ext cx="430374" cy="461665"/>
              </a:xfrm>
              <a:prstGeom prst="rect">
                <a:avLst/>
              </a:prstGeom>
              <a:blipFill>
                <a:blip r:embed="rId6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橢圓 47">
            <a:extLst>
              <a:ext uri="{FF2B5EF4-FFF2-40B4-BE49-F238E27FC236}">
                <a16:creationId xmlns:a16="http://schemas.microsoft.com/office/drawing/2014/main" id="{6DFAE11D-0E11-4388-978D-614441B9ABA9}"/>
              </a:ext>
            </a:extLst>
          </p:cNvPr>
          <p:cNvSpPr/>
          <p:nvPr/>
        </p:nvSpPr>
        <p:spPr>
          <a:xfrm>
            <a:off x="6519013" y="4089805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8" name="橢圓 37">
            <a:extLst>
              <a:ext uri="{FF2B5EF4-FFF2-40B4-BE49-F238E27FC236}">
                <a16:creationId xmlns:a16="http://schemas.microsoft.com/office/drawing/2014/main" id="{B3E0FEB3-AAED-401D-9A9C-BEF45FCEA66C}"/>
              </a:ext>
            </a:extLst>
          </p:cNvPr>
          <p:cNvSpPr/>
          <p:nvPr/>
        </p:nvSpPr>
        <p:spPr>
          <a:xfrm>
            <a:off x="2152365" y="5470623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854520F5-1B49-464F-806B-F5E8F1651D94}"/>
              </a:ext>
            </a:extLst>
          </p:cNvPr>
          <p:cNvSpPr txBox="1"/>
          <p:nvPr/>
        </p:nvSpPr>
        <p:spPr>
          <a:xfrm>
            <a:off x="2331809" y="5497287"/>
            <a:ext cx="1663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Normal Distribution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1" name="橢圓 50">
            <a:extLst>
              <a:ext uri="{FF2B5EF4-FFF2-40B4-BE49-F238E27FC236}">
                <a16:creationId xmlns:a16="http://schemas.microsoft.com/office/drawing/2014/main" id="{BFD490FB-618F-4F6F-977B-AB811A7DEB45}"/>
              </a:ext>
            </a:extLst>
          </p:cNvPr>
          <p:cNvSpPr/>
          <p:nvPr/>
        </p:nvSpPr>
        <p:spPr>
          <a:xfrm>
            <a:off x="1467799" y="5112629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2" name="橢圓 51">
            <a:extLst>
              <a:ext uri="{FF2B5EF4-FFF2-40B4-BE49-F238E27FC236}">
                <a16:creationId xmlns:a16="http://schemas.microsoft.com/office/drawing/2014/main" id="{3A5DCCF9-C616-4629-A47F-73BAD860F36B}"/>
              </a:ext>
            </a:extLst>
          </p:cNvPr>
          <p:cNvSpPr/>
          <p:nvPr/>
        </p:nvSpPr>
        <p:spPr>
          <a:xfrm>
            <a:off x="1394446" y="5466975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4" name="橢圓 53">
            <a:extLst>
              <a:ext uri="{FF2B5EF4-FFF2-40B4-BE49-F238E27FC236}">
                <a16:creationId xmlns:a16="http://schemas.microsoft.com/office/drawing/2014/main" id="{46932BFC-D6D1-43D7-8116-414B70386BD9}"/>
              </a:ext>
            </a:extLst>
          </p:cNvPr>
          <p:cNvSpPr/>
          <p:nvPr/>
        </p:nvSpPr>
        <p:spPr>
          <a:xfrm>
            <a:off x="1942815" y="5088830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5" name="橢圓 54">
            <a:extLst>
              <a:ext uri="{FF2B5EF4-FFF2-40B4-BE49-F238E27FC236}">
                <a16:creationId xmlns:a16="http://schemas.microsoft.com/office/drawing/2014/main" id="{2FEB15B3-044B-4B93-9CC8-C846D733AD7D}"/>
              </a:ext>
            </a:extLst>
          </p:cNvPr>
          <p:cNvSpPr/>
          <p:nvPr/>
        </p:nvSpPr>
        <p:spPr>
          <a:xfrm>
            <a:off x="6412602" y="5262398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7" name="橢圓 56">
            <a:extLst>
              <a:ext uri="{FF2B5EF4-FFF2-40B4-BE49-F238E27FC236}">
                <a16:creationId xmlns:a16="http://schemas.microsoft.com/office/drawing/2014/main" id="{199281AA-88AC-40BE-ABF0-597213089A75}"/>
              </a:ext>
            </a:extLst>
          </p:cNvPr>
          <p:cNvSpPr/>
          <p:nvPr/>
        </p:nvSpPr>
        <p:spPr>
          <a:xfrm>
            <a:off x="5995404" y="3631534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9" name="橢圓 58">
            <a:extLst>
              <a:ext uri="{FF2B5EF4-FFF2-40B4-BE49-F238E27FC236}">
                <a16:creationId xmlns:a16="http://schemas.microsoft.com/office/drawing/2014/main" id="{DD23F399-E091-4C09-8CA7-CFC44EE688FD}"/>
              </a:ext>
            </a:extLst>
          </p:cNvPr>
          <p:cNvSpPr/>
          <p:nvPr/>
        </p:nvSpPr>
        <p:spPr>
          <a:xfrm>
            <a:off x="7322641" y="3631534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0" name="橢圓 59">
            <a:extLst>
              <a:ext uri="{FF2B5EF4-FFF2-40B4-BE49-F238E27FC236}">
                <a16:creationId xmlns:a16="http://schemas.microsoft.com/office/drawing/2014/main" id="{97339BCD-1584-4E92-B0C5-C87665B55DFB}"/>
              </a:ext>
            </a:extLst>
          </p:cNvPr>
          <p:cNvSpPr/>
          <p:nvPr/>
        </p:nvSpPr>
        <p:spPr>
          <a:xfrm>
            <a:off x="7322641" y="4254513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145BACA6-FEC6-4975-8E1B-4BAE44782331}"/>
              </a:ext>
            </a:extLst>
          </p:cNvPr>
          <p:cNvSpPr txBox="1"/>
          <p:nvPr/>
        </p:nvSpPr>
        <p:spPr>
          <a:xfrm>
            <a:off x="6846068" y="4916781"/>
            <a:ext cx="1663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Complex Distribution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290267D8-D513-4A21-A445-87DB0AB6425D}"/>
                  </a:ext>
                </a:extLst>
              </p:cNvPr>
              <p:cNvSpPr txBox="1"/>
              <p:nvPr/>
            </p:nvSpPr>
            <p:spPr>
              <a:xfrm>
                <a:off x="2052493" y="2703707"/>
                <a:ext cx="42639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𝑥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290267D8-D513-4A21-A445-87DB0AB642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2493" y="2703707"/>
                <a:ext cx="426399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98D019A3-8446-470B-B63D-D24C287C67FB}"/>
              </a:ext>
            </a:extLst>
          </p:cNvPr>
          <p:cNvCxnSpPr>
            <a:cxnSpLocks/>
          </p:cNvCxnSpPr>
          <p:nvPr/>
        </p:nvCxnSpPr>
        <p:spPr>
          <a:xfrm flipV="1">
            <a:off x="2510306" y="4714201"/>
            <a:ext cx="836393" cy="58417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C23264C0-1E63-45C0-A860-0C42D14FDDE3}"/>
                  </a:ext>
                </a:extLst>
              </p:cNvPr>
              <p:cNvSpPr txBox="1"/>
              <p:nvPr/>
            </p:nvSpPr>
            <p:spPr>
              <a:xfrm>
                <a:off x="1447581" y="3623555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−0.1</m:t>
                              </m:r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0.7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C23264C0-1E63-45C0-A860-0C42D14FDD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7581" y="3623555"/>
                <a:ext cx="725135" cy="102047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A87F92EA-ACDE-4A64-B5B3-0F68E62952D3}"/>
                  </a:ext>
                </a:extLst>
              </p:cNvPr>
              <p:cNvSpPr txBox="1"/>
              <p:nvPr/>
            </p:nvSpPr>
            <p:spPr>
              <a:xfrm>
                <a:off x="2191308" y="3632658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−0.3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A87F92EA-ACDE-4A64-B5B3-0F68E62952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1308" y="3632658"/>
                <a:ext cx="725135" cy="102047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421671EE-697A-47C0-AFD3-E814844ABC67}"/>
                  </a:ext>
                </a:extLst>
              </p:cNvPr>
              <p:cNvSpPr txBox="1"/>
              <p:nvPr/>
            </p:nvSpPr>
            <p:spPr>
              <a:xfrm>
                <a:off x="689463" y="3601786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0.3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−0.1</m:t>
                              </m:r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−0.7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421671EE-697A-47C0-AFD3-E814844ABC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463" y="3601786"/>
                <a:ext cx="725135" cy="102047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1" name="圖片 30">
            <a:extLst>
              <a:ext uri="{FF2B5EF4-FFF2-40B4-BE49-F238E27FC236}">
                <a16:creationId xmlns:a16="http://schemas.microsoft.com/office/drawing/2014/main" id="{B0C35248-2F32-4C31-9C50-D5C37F4D4AF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392" y="2356560"/>
            <a:ext cx="805004" cy="805004"/>
          </a:xfrm>
          <a:prstGeom prst="rect">
            <a:avLst/>
          </a:prstGeom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D77E8B7E-ACDF-42DC-95CF-317608B60EB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708" y="2179025"/>
            <a:ext cx="805004" cy="805004"/>
          </a:xfrm>
          <a:prstGeom prst="rect">
            <a:avLst/>
          </a:prstGeom>
        </p:spPr>
      </p:pic>
      <p:pic>
        <p:nvPicPr>
          <p:cNvPr id="33" name="圖片 32">
            <a:extLst>
              <a:ext uri="{FF2B5EF4-FFF2-40B4-BE49-F238E27FC236}">
                <a16:creationId xmlns:a16="http://schemas.microsoft.com/office/drawing/2014/main" id="{85AEBE52-0F0D-446E-BC8D-35CB692068E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500" y="2030615"/>
            <a:ext cx="805004" cy="805004"/>
          </a:xfrm>
          <a:prstGeom prst="rect">
            <a:avLst/>
          </a:prstGeom>
        </p:spPr>
      </p:pic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7D565C50-2453-4F04-9527-DA6A99515FB9}"/>
              </a:ext>
            </a:extLst>
          </p:cNvPr>
          <p:cNvCxnSpPr>
            <a:cxnSpLocks/>
            <a:stCxn id="51" idx="1"/>
          </p:cNvCxnSpPr>
          <p:nvPr/>
        </p:nvCxnSpPr>
        <p:spPr>
          <a:xfrm flipH="1" flipV="1">
            <a:off x="1124725" y="4669029"/>
            <a:ext cx="373762" cy="474288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5ABB8D45-C7BB-4707-B1A4-F5173DF50064}"/>
              </a:ext>
            </a:extLst>
          </p:cNvPr>
          <p:cNvCxnSpPr>
            <a:cxnSpLocks/>
          </p:cNvCxnSpPr>
          <p:nvPr/>
        </p:nvCxnSpPr>
        <p:spPr>
          <a:xfrm flipH="1" flipV="1">
            <a:off x="1796292" y="4644027"/>
            <a:ext cx="47127" cy="753322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2C8993FF-5F75-4E8A-BBCF-2AC3222F516D}"/>
              </a:ext>
            </a:extLst>
          </p:cNvPr>
          <p:cNvCxnSpPr>
            <a:cxnSpLocks/>
            <a:stCxn id="54" idx="7"/>
          </p:cNvCxnSpPr>
          <p:nvPr/>
        </p:nvCxnSpPr>
        <p:spPr>
          <a:xfrm flipV="1">
            <a:off x="2121677" y="4725000"/>
            <a:ext cx="420264" cy="394518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FA59AA6A-171D-42AE-9BD6-6CC219C71344}"/>
              </a:ext>
            </a:extLst>
          </p:cNvPr>
          <p:cNvCxnSpPr>
            <a:cxnSpLocks/>
            <a:stCxn id="57" idx="0"/>
            <a:endCxn id="31" idx="2"/>
          </p:cNvCxnSpPr>
          <p:nvPr/>
        </p:nvCxnSpPr>
        <p:spPr>
          <a:xfrm flipH="1" flipV="1">
            <a:off x="5286894" y="3161564"/>
            <a:ext cx="813285" cy="46997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單箭頭接點 48">
            <a:extLst>
              <a:ext uri="{FF2B5EF4-FFF2-40B4-BE49-F238E27FC236}">
                <a16:creationId xmlns:a16="http://schemas.microsoft.com/office/drawing/2014/main" id="{9CCC2446-3BE3-4BF6-8D8A-081D0C9B2660}"/>
              </a:ext>
            </a:extLst>
          </p:cNvPr>
          <p:cNvCxnSpPr>
            <a:cxnSpLocks/>
            <a:stCxn id="48" idx="0"/>
          </p:cNvCxnSpPr>
          <p:nvPr/>
        </p:nvCxnSpPr>
        <p:spPr>
          <a:xfrm flipV="1">
            <a:off x="6623788" y="2979301"/>
            <a:ext cx="64096" cy="1110504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>
            <a:extLst>
              <a:ext uri="{FF2B5EF4-FFF2-40B4-BE49-F238E27FC236}">
                <a16:creationId xmlns:a16="http://schemas.microsoft.com/office/drawing/2014/main" id="{20A7173E-1F73-48C5-9FD7-325CBF28E7E8}"/>
              </a:ext>
            </a:extLst>
          </p:cNvPr>
          <p:cNvCxnSpPr>
            <a:cxnSpLocks/>
          </p:cNvCxnSpPr>
          <p:nvPr/>
        </p:nvCxnSpPr>
        <p:spPr>
          <a:xfrm flipV="1">
            <a:off x="7489055" y="2837818"/>
            <a:ext cx="411800" cy="777296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BA81608-35C2-4DF4-BC14-95AB20256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643E79B-A2D1-475C-A6D2-D8A3A0581AC5}"/>
              </a:ext>
            </a:extLst>
          </p:cNvPr>
          <p:cNvSpPr txBox="1"/>
          <p:nvPr/>
        </p:nvSpPr>
        <p:spPr>
          <a:xfrm>
            <a:off x="594898" y="2752231"/>
            <a:ext cx="13712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Low-dim</a:t>
            </a:r>
          </a:p>
          <a:p>
            <a:r>
              <a:rPr lang="en-US" altLang="zh-TW" sz="2400" b="1" dirty="0"/>
              <a:t>vector</a:t>
            </a:r>
            <a:endParaRPr lang="zh-TW" altLang="en-US" sz="2400" b="1" dirty="0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19388D24-3950-4F8F-A27F-D18C9825EF9B}"/>
              </a:ext>
            </a:extLst>
          </p:cNvPr>
          <p:cNvSpPr txBox="1"/>
          <p:nvPr/>
        </p:nvSpPr>
        <p:spPr>
          <a:xfrm>
            <a:off x="4489617" y="5409182"/>
            <a:ext cx="13712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high-dim</a:t>
            </a:r>
          </a:p>
          <a:p>
            <a:pPr algn="r"/>
            <a:r>
              <a:rPr lang="en-US" altLang="zh-TW" sz="2400" b="1" dirty="0"/>
              <a:t>vector</a:t>
            </a:r>
            <a:endParaRPr lang="zh-TW" altLang="en-US" sz="2400" b="1" dirty="0"/>
          </a:p>
        </p:txBody>
      </p:sp>
      <p:cxnSp>
        <p:nvCxnSpPr>
          <p:cNvPr id="56" name="直線單箭頭接點 55">
            <a:extLst>
              <a:ext uri="{FF2B5EF4-FFF2-40B4-BE49-F238E27FC236}">
                <a16:creationId xmlns:a16="http://schemas.microsoft.com/office/drawing/2014/main" id="{054F3816-AF80-48D0-A037-B9466838C792}"/>
              </a:ext>
            </a:extLst>
          </p:cNvPr>
          <p:cNvCxnSpPr>
            <a:cxnSpLocks/>
          </p:cNvCxnSpPr>
          <p:nvPr/>
        </p:nvCxnSpPr>
        <p:spPr>
          <a:xfrm flipH="1">
            <a:off x="5845065" y="5407722"/>
            <a:ext cx="530910" cy="297341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486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63" grpId="0"/>
      <p:bldP spid="28" grpId="0"/>
      <p:bldP spid="29" grpId="0"/>
      <p:bldP spid="30" grpId="0"/>
      <p:bldP spid="5" grpId="0"/>
      <p:bldP spid="4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45E50D0A-F33B-4736-BB2B-290982C1AAEE}"/>
              </a:ext>
            </a:extLst>
          </p:cNvPr>
          <p:cNvSpPr/>
          <p:nvPr/>
        </p:nvSpPr>
        <p:spPr>
          <a:xfrm>
            <a:off x="3040555" y="1726462"/>
            <a:ext cx="1517650" cy="128403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Discri-minator</a:t>
            </a:r>
            <a:endParaRPr kumimoji="0" lang="en-US" altLang="zh-TW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A8C9356-CBB0-424D-8F99-CD91D99B5012}"/>
              </a:ext>
            </a:extLst>
          </p:cNvPr>
          <p:cNvSpPr/>
          <p:nvPr/>
        </p:nvSpPr>
        <p:spPr>
          <a:xfrm>
            <a:off x="1451495" y="1934927"/>
            <a:ext cx="814986" cy="86710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image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381C5D6-FFEB-4C25-941D-B91A810D4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Discriminator 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E902273-3956-4F1C-80E5-3283EF4034F2}"/>
              </a:ext>
            </a:extLst>
          </p:cNvPr>
          <p:cNvSpPr txBox="1"/>
          <p:nvPr/>
        </p:nvSpPr>
        <p:spPr>
          <a:xfrm>
            <a:off x="5157294" y="651222"/>
            <a:ext cx="3499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It is a neural network (that is,</a:t>
            </a:r>
            <a:r>
              <a:rPr kumimoji="0" lang="en-US" altLang="zh-TW" sz="28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 a function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).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578F7C6F-C648-4E0F-9A4A-80DEE1223D99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414345" y="1128276"/>
            <a:ext cx="742949" cy="763150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8285227C-7CC7-4807-AADE-F203DB746A8E}"/>
              </a:ext>
            </a:extLst>
          </p:cNvPr>
          <p:cNvCxnSpPr/>
          <p:nvPr/>
        </p:nvCxnSpPr>
        <p:spPr>
          <a:xfrm>
            <a:off x="-488731" y="3210382"/>
            <a:ext cx="980615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圖片 13">
            <a:extLst>
              <a:ext uri="{FF2B5EF4-FFF2-40B4-BE49-F238E27FC236}">
                <a16:creationId xmlns:a16="http://schemas.microsoft.com/office/drawing/2014/main" id="{A4D19CCE-B1BC-4E29-BF4D-4BDEA18AE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7145" y="3784944"/>
            <a:ext cx="848388" cy="848388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2AF87C0D-D13D-4546-B426-D56C56636C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89" y="3760883"/>
            <a:ext cx="879920" cy="87992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D326126-1159-44ED-94F4-602134738B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421" y="5317688"/>
            <a:ext cx="848388" cy="893040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0ACF7F6F-ECCF-4419-8312-27CDD7ED7749}"/>
              </a:ext>
            </a:extLst>
          </p:cNvPr>
          <p:cNvSpPr/>
          <p:nvPr/>
        </p:nvSpPr>
        <p:spPr>
          <a:xfrm>
            <a:off x="2116460" y="3774765"/>
            <a:ext cx="1355850" cy="85215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Discri-minator</a:t>
            </a:r>
            <a:endParaRPr kumimoji="0" lang="en-US" altLang="zh-TW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DAC9BFF-D2DD-4180-8462-82980955126C}"/>
              </a:ext>
            </a:extLst>
          </p:cNvPr>
          <p:cNvSpPr/>
          <p:nvPr/>
        </p:nvSpPr>
        <p:spPr>
          <a:xfrm>
            <a:off x="2089100" y="5317338"/>
            <a:ext cx="1355850" cy="85215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Discri-minator</a:t>
            </a:r>
            <a:endParaRPr kumimoji="0" lang="en-US" altLang="zh-TW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C8BC38C-CE15-440F-AE9E-4AD3A37CE446}"/>
              </a:ext>
            </a:extLst>
          </p:cNvPr>
          <p:cNvSpPr/>
          <p:nvPr/>
        </p:nvSpPr>
        <p:spPr>
          <a:xfrm>
            <a:off x="6090184" y="3745100"/>
            <a:ext cx="1355850" cy="85215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Discri-minator</a:t>
            </a:r>
            <a:endParaRPr kumimoji="0" lang="en-US" altLang="zh-TW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E300ED9-6D66-423A-A6A4-75B86EEFE085}"/>
              </a:ext>
            </a:extLst>
          </p:cNvPr>
          <p:cNvSpPr txBox="1"/>
          <p:nvPr/>
        </p:nvSpPr>
        <p:spPr>
          <a:xfrm>
            <a:off x="3916528" y="3962066"/>
            <a:ext cx="873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1.0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DB34EF88-E0E8-44C0-B462-ADED06D8200F}"/>
              </a:ext>
            </a:extLst>
          </p:cNvPr>
          <p:cNvSpPr txBox="1"/>
          <p:nvPr/>
        </p:nvSpPr>
        <p:spPr>
          <a:xfrm>
            <a:off x="7919734" y="3925692"/>
            <a:ext cx="873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1.0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94C5EC68-F2AC-4559-B468-980222719476}"/>
              </a:ext>
            </a:extLst>
          </p:cNvPr>
          <p:cNvSpPr txBox="1"/>
          <p:nvPr/>
        </p:nvSpPr>
        <p:spPr>
          <a:xfrm>
            <a:off x="3905946" y="5481803"/>
            <a:ext cx="873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0.1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61E7208-C4C5-49ED-A6F6-66A1A88AAB19}"/>
              </a:ext>
            </a:extLst>
          </p:cNvPr>
          <p:cNvSpPr/>
          <p:nvPr/>
        </p:nvSpPr>
        <p:spPr>
          <a:xfrm>
            <a:off x="6062824" y="5373328"/>
            <a:ext cx="1355850" cy="85215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Discri-minator</a:t>
            </a:r>
            <a:endParaRPr kumimoji="0" lang="en-US" altLang="zh-TW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1514FCAB-C62B-4209-9448-E1E4E6C994E9}"/>
              </a:ext>
            </a:extLst>
          </p:cNvPr>
          <p:cNvSpPr txBox="1"/>
          <p:nvPr/>
        </p:nvSpPr>
        <p:spPr>
          <a:xfrm>
            <a:off x="7879670" y="5537793"/>
            <a:ext cx="873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0.1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54E4D03-5B98-4AAD-8895-0666D2CF77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0149" y="5330664"/>
            <a:ext cx="866775" cy="866775"/>
          </a:xfrm>
          <a:prstGeom prst="rect">
            <a:avLst/>
          </a:prstGeom>
        </p:spPr>
      </p:pic>
      <p:sp>
        <p:nvSpPr>
          <p:cNvPr id="36" name="文字方塊 35">
            <a:extLst>
              <a:ext uri="{FF2B5EF4-FFF2-40B4-BE49-F238E27FC236}">
                <a16:creationId xmlns:a16="http://schemas.microsoft.com/office/drawing/2014/main" id="{ECE2E1B4-1DCD-4B05-84BD-17D8430DE668}"/>
              </a:ext>
            </a:extLst>
          </p:cNvPr>
          <p:cNvSpPr txBox="1"/>
          <p:nvPr/>
        </p:nvSpPr>
        <p:spPr>
          <a:xfrm>
            <a:off x="5332279" y="1970143"/>
            <a:ext cx="347276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Scalar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: Larger means real, smaller value fake.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73AC336F-FD20-4130-A798-D3A4DAE2B7FD}"/>
              </a:ext>
            </a:extLst>
          </p:cNvPr>
          <p:cNvCxnSpPr>
            <a:cxnSpLocks/>
          </p:cNvCxnSpPr>
          <p:nvPr/>
        </p:nvCxnSpPr>
        <p:spPr>
          <a:xfrm>
            <a:off x="2352732" y="2373185"/>
            <a:ext cx="684229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0FC9BADE-8AAC-49E5-9A2E-28EBA11D6BAF}"/>
              </a:ext>
            </a:extLst>
          </p:cNvPr>
          <p:cNvCxnSpPr>
            <a:cxnSpLocks/>
          </p:cNvCxnSpPr>
          <p:nvPr/>
        </p:nvCxnSpPr>
        <p:spPr>
          <a:xfrm>
            <a:off x="4558205" y="2356252"/>
            <a:ext cx="684229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AD735AF0-301A-4F74-8C54-B6B3C0C147FB}"/>
              </a:ext>
            </a:extLst>
          </p:cNvPr>
          <p:cNvCxnSpPr>
            <a:cxnSpLocks/>
          </p:cNvCxnSpPr>
          <p:nvPr/>
        </p:nvCxnSpPr>
        <p:spPr>
          <a:xfrm>
            <a:off x="3472310" y="4223775"/>
            <a:ext cx="48660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2AA84B38-3366-4DF7-ADCC-253771F1925A}"/>
              </a:ext>
            </a:extLst>
          </p:cNvPr>
          <p:cNvCxnSpPr>
            <a:cxnSpLocks/>
          </p:cNvCxnSpPr>
          <p:nvPr/>
        </p:nvCxnSpPr>
        <p:spPr>
          <a:xfrm>
            <a:off x="1615684" y="4223676"/>
            <a:ext cx="48660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B4C0D0F0-9D03-4320-B49E-210B9A788167}"/>
              </a:ext>
            </a:extLst>
          </p:cNvPr>
          <p:cNvCxnSpPr>
            <a:cxnSpLocks/>
          </p:cNvCxnSpPr>
          <p:nvPr/>
        </p:nvCxnSpPr>
        <p:spPr>
          <a:xfrm>
            <a:off x="3444950" y="5743413"/>
            <a:ext cx="48660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ACC2C736-5300-44AD-8F7F-C1B95FCC4B8B}"/>
              </a:ext>
            </a:extLst>
          </p:cNvPr>
          <p:cNvCxnSpPr>
            <a:cxnSpLocks/>
          </p:cNvCxnSpPr>
          <p:nvPr/>
        </p:nvCxnSpPr>
        <p:spPr>
          <a:xfrm>
            <a:off x="1588324" y="5743314"/>
            <a:ext cx="48660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單箭頭接點 48">
            <a:extLst>
              <a:ext uri="{FF2B5EF4-FFF2-40B4-BE49-F238E27FC236}">
                <a16:creationId xmlns:a16="http://schemas.microsoft.com/office/drawing/2014/main" id="{9D956B14-3881-4ECB-9C72-E6CAD704E8D0}"/>
              </a:ext>
            </a:extLst>
          </p:cNvPr>
          <p:cNvCxnSpPr>
            <a:cxnSpLocks/>
          </p:cNvCxnSpPr>
          <p:nvPr/>
        </p:nvCxnSpPr>
        <p:spPr>
          <a:xfrm>
            <a:off x="7489576" y="4194648"/>
            <a:ext cx="48660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>
            <a:extLst>
              <a:ext uri="{FF2B5EF4-FFF2-40B4-BE49-F238E27FC236}">
                <a16:creationId xmlns:a16="http://schemas.microsoft.com/office/drawing/2014/main" id="{7E40B117-BA62-47D7-A3B3-5E45D9003049}"/>
              </a:ext>
            </a:extLst>
          </p:cNvPr>
          <p:cNvCxnSpPr>
            <a:cxnSpLocks/>
          </p:cNvCxnSpPr>
          <p:nvPr/>
        </p:nvCxnSpPr>
        <p:spPr>
          <a:xfrm>
            <a:off x="5632950" y="4194549"/>
            <a:ext cx="48660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單箭頭接點 50">
            <a:extLst>
              <a:ext uri="{FF2B5EF4-FFF2-40B4-BE49-F238E27FC236}">
                <a16:creationId xmlns:a16="http://schemas.microsoft.com/office/drawing/2014/main" id="{77F55CDE-F840-4456-A131-EB81D6FBFD14}"/>
              </a:ext>
            </a:extLst>
          </p:cNvPr>
          <p:cNvCxnSpPr>
            <a:cxnSpLocks/>
          </p:cNvCxnSpPr>
          <p:nvPr/>
        </p:nvCxnSpPr>
        <p:spPr>
          <a:xfrm>
            <a:off x="7433126" y="5813917"/>
            <a:ext cx="48660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單箭頭接點 51">
            <a:extLst>
              <a:ext uri="{FF2B5EF4-FFF2-40B4-BE49-F238E27FC236}">
                <a16:creationId xmlns:a16="http://schemas.microsoft.com/office/drawing/2014/main" id="{8161F13C-2C3B-491B-96A8-82489138E375}"/>
              </a:ext>
            </a:extLst>
          </p:cNvPr>
          <p:cNvCxnSpPr>
            <a:cxnSpLocks/>
          </p:cNvCxnSpPr>
          <p:nvPr/>
        </p:nvCxnSpPr>
        <p:spPr>
          <a:xfrm>
            <a:off x="5576500" y="5813818"/>
            <a:ext cx="48660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A518658-CEB4-4AE5-A50B-1C115A9C4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6792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5" grpId="0" animBg="1"/>
      <p:bldP spid="26" grpId="0" animBg="1"/>
      <p:bldP spid="27" grpId="0" animBg="1"/>
      <p:bldP spid="4" grpId="0"/>
      <p:bldP spid="37" grpId="0"/>
      <p:bldP spid="38" grpId="0"/>
      <p:bldP spid="41" grpId="0" animBg="1"/>
      <p:bldP spid="44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Idea of GAN</a:t>
            </a:r>
            <a:endParaRPr lang="zh-TW" altLang="en-US" dirty="0"/>
          </a:p>
        </p:txBody>
      </p:sp>
      <p:pic>
        <p:nvPicPr>
          <p:cNvPr id="3076" name="Picture 4" descr="枯葉蝶屬枯葉蝶0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338" y="1889620"/>
            <a:ext cx="2021403" cy="1347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艷粉蝶屬艷粉蝶0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25" y="1889620"/>
            <a:ext cx="2019300" cy="1347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「比比鳥」的圖片搜尋結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80" y="4795175"/>
            <a:ext cx="1264260" cy="126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眼節蝶屬青眼蛺蝶0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938" y="1889621"/>
            <a:ext cx="2071687" cy="1381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3776383" y="3237221"/>
            <a:ext cx="1190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Brown</a:t>
            </a:r>
            <a:endParaRPr lang="zh-TW" altLang="en-US" sz="24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6576203" y="3196721"/>
            <a:ext cx="1190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veins</a:t>
            </a:r>
            <a:endParaRPr lang="zh-TW" altLang="en-US" sz="2400" dirty="0"/>
          </a:p>
        </p:txBody>
      </p:sp>
      <p:pic>
        <p:nvPicPr>
          <p:cNvPr id="3084" name="Picture 12" descr="相關圖片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85" y="4618345"/>
            <a:ext cx="2285587" cy="1603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「比比鳥」的圖片搜尋結果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808" y="4618345"/>
            <a:ext cx="1617921" cy="1617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語音泡泡: 圓角矩形 7"/>
          <p:cNvSpPr/>
          <p:nvPr/>
        </p:nvSpPr>
        <p:spPr>
          <a:xfrm>
            <a:off x="714380" y="3828857"/>
            <a:ext cx="2095500" cy="789488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Butterflies are not brown</a:t>
            </a:r>
            <a:endParaRPr lang="zh-TW" altLang="en-US" sz="2400" dirty="0"/>
          </a:p>
        </p:txBody>
      </p:sp>
      <p:sp>
        <p:nvSpPr>
          <p:cNvPr id="17" name="語音泡泡: 圓角矩形 16"/>
          <p:cNvSpPr/>
          <p:nvPr/>
        </p:nvSpPr>
        <p:spPr>
          <a:xfrm>
            <a:off x="3567115" y="3828857"/>
            <a:ext cx="2095500" cy="789488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Butterflies do not have veins</a:t>
            </a:r>
            <a:endParaRPr lang="zh-TW" altLang="en-US" sz="2400" dirty="0"/>
          </a:p>
        </p:txBody>
      </p:sp>
      <p:sp>
        <p:nvSpPr>
          <p:cNvPr id="9" name="箭號: 向右 8"/>
          <p:cNvSpPr/>
          <p:nvPr/>
        </p:nvSpPr>
        <p:spPr>
          <a:xfrm>
            <a:off x="2732870" y="2229554"/>
            <a:ext cx="466726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右 18"/>
          <p:cNvSpPr/>
          <p:nvPr/>
        </p:nvSpPr>
        <p:spPr>
          <a:xfrm>
            <a:off x="5495118" y="2229554"/>
            <a:ext cx="466726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右 19"/>
          <p:cNvSpPr/>
          <p:nvPr/>
        </p:nvSpPr>
        <p:spPr>
          <a:xfrm>
            <a:off x="2531549" y="5037529"/>
            <a:ext cx="466726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箭號: 向右 20"/>
          <p:cNvSpPr/>
          <p:nvPr/>
        </p:nvSpPr>
        <p:spPr>
          <a:xfrm>
            <a:off x="5293797" y="5037529"/>
            <a:ext cx="466726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8" name="語音泡泡: 圓角矩形 17"/>
          <p:cNvSpPr/>
          <p:nvPr/>
        </p:nvSpPr>
        <p:spPr>
          <a:xfrm>
            <a:off x="6419850" y="3828857"/>
            <a:ext cx="2095500" cy="789488"/>
          </a:xfrm>
          <a:prstGeom prst="wedgeRoundRectCallout">
            <a:avLst>
              <a:gd name="adj1" fmla="val -27067"/>
              <a:gd name="adj2" fmla="val 6617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……..</a:t>
            </a:r>
            <a:endParaRPr lang="zh-TW" altLang="en-US" sz="2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296B017-47EF-473B-B4E8-24D444ECCB2F}"/>
              </a:ext>
            </a:extLst>
          </p:cNvPr>
          <p:cNvSpPr/>
          <p:nvPr/>
        </p:nvSpPr>
        <p:spPr>
          <a:xfrm>
            <a:off x="6766930" y="1277630"/>
            <a:ext cx="1996623" cy="85000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C361666-E100-4728-8A20-24C4B8A634AD}"/>
              </a:ext>
            </a:extLst>
          </p:cNvPr>
          <p:cNvSpPr/>
          <p:nvPr/>
        </p:nvSpPr>
        <p:spPr>
          <a:xfrm>
            <a:off x="6766930" y="5731398"/>
            <a:ext cx="1999796" cy="85000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Discriminator</a:t>
            </a:r>
          </a:p>
        </p:txBody>
      </p:sp>
    </p:spTree>
    <p:extLst>
      <p:ext uri="{BB962C8B-B14F-4D97-AF65-F5344CB8AC3E}">
        <p14:creationId xmlns:p14="http://schemas.microsoft.com/office/powerpoint/2010/main" val="1908154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  <p:bldP spid="8" grpId="0" animBg="1"/>
      <p:bldP spid="17" grpId="0" animBg="1"/>
      <p:bldP spid="9" grpId="0" animBg="1"/>
      <p:bldP spid="19" grpId="0" animBg="1"/>
      <p:bldP spid="20" grpId="0" animBg="1"/>
      <p:bldP spid="21" grpId="0" animBg="1"/>
      <p:bldP spid="18" grpId="0" animBg="1"/>
      <p:bldP spid="22" grpId="0" animBg="1"/>
      <p:bldP spid="2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Idea of GAN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023462" y="1714194"/>
            <a:ext cx="1517650" cy="12840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v1</a:t>
            </a:r>
            <a:endParaRPr lang="zh-TW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1023462" y="4292577"/>
            <a:ext cx="1517650" cy="128403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  <a:p>
            <a:pPr algn="ctr"/>
            <a:r>
              <a:rPr lang="en-US" altLang="zh-TW" sz="2400" dirty="0"/>
              <a:t>v1</a:t>
            </a:r>
            <a:endParaRPr lang="zh-TW" altLang="en-US" sz="24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1969612" y="6073824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Real images:</a:t>
            </a:r>
            <a:endParaRPr lang="zh-TW" altLang="en-US" sz="2400" dirty="0"/>
          </a:p>
        </p:txBody>
      </p:sp>
      <p:sp>
        <p:nvSpPr>
          <p:cNvPr id="17" name="矩形 16"/>
          <p:cNvSpPr/>
          <p:nvPr/>
        </p:nvSpPr>
        <p:spPr>
          <a:xfrm>
            <a:off x="3899198" y="1705216"/>
            <a:ext cx="1517650" cy="12840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v2</a:t>
            </a:r>
            <a:endParaRPr lang="zh-TW" altLang="en-US" sz="2400" dirty="0"/>
          </a:p>
        </p:txBody>
      </p:sp>
      <p:sp>
        <p:nvSpPr>
          <p:cNvPr id="18" name="矩形 17"/>
          <p:cNvSpPr/>
          <p:nvPr/>
        </p:nvSpPr>
        <p:spPr>
          <a:xfrm>
            <a:off x="3899198" y="4283599"/>
            <a:ext cx="1517650" cy="128403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  <a:p>
            <a:pPr algn="ctr"/>
            <a:r>
              <a:rPr lang="en-US" altLang="zh-TW" sz="2400" dirty="0"/>
              <a:t>v2</a:t>
            </a:r>
            <a:endParaRPr lang="zh-TW" altLang="en-US" sz="2400" dirty="0"/>
          </a:p>
        </p:txBody>
      </p:sp>
      <p:sp>
        <p:nvSpPr>
          <p:cNvPr id="19" name="矩形 18"/>
          <p:cNvSpPr/>
          <p:nvPr/>
        </p:nvSpPr>
        <p:spPr>
          <a:xfrm>
            <a:off x="6774935" y="1690689"/>
            <a:ext cx="1517650" cy="12840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v3</a:t>
            </a:r>
            <a:endParaRPr lang="zh-TW" altLang="en-US" sz="2400" dirty="0"/>
          </a:p>
        </p:txBody>
      </p:sp>
      <p:sp>
        <p:nvSpPr>
          <p:cNvPr id="20" name="矩形 19"/>
          <p:cNvSpPr/>
          <p:nvPr/>
        </p:nvSpPr>
        <p:spPr>
          <a:xfrm>
            <a:off x="6774935" y="4269072"/>
            <a:ext cx="1517650" cy="128403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  <a:p>
            <a:pPr algn="ctr"/>
            <a:r>
              <a:rPr lang="en-US" altLang="zh-TW" sz="2400" dirty="0"/>
              <a:t>v3</a:t>
            </a:r>
            <a:endParaRPr lang="zh-TW" altLang="en-US" sz="2400" dirty="0"/>
          </a:p>
        </p:txBody>
      </p:sp>
      <p:sp>
        <p:nvSpPr>
          <p:cNvPr id="21" name="箭號: 向右 20"/>
          <p:cNvSpPr/>
          <p:nvPr/>
        </p:nvSpPr>
        <p:spPr>
          <a:xfrm>
            <a:off x="2774676" y="4603462"/>
            <a:ext cx="890957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右 21"/>
          <p:cNvSpPr/>
          <p:nvPr/>
        </p:nvSpPr>
        <p:spPr>
          <a:xfrm>
            <a:off x="5650413" y="4603462"/>
            <a:ext cx="890957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箭號: 向右 22"/>
          <p:cNvSpPr/>
          <p:nvPr/>
        </p:nvSpPr>
        <p:spPr>
          <a:xfrm>
            <a:off x="2774676" y="1996922"/>
            <a:ext cx="890957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箭號: 向右 23"/>
          <p:cNvSpPr/>
          <p:nvPr/>
        </p:nvSpPr>
        <p:spPr>
          <a:xfrm>
            <a:off x="5650413" y="1996922"/>
            <a:ext cx="890957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5" name="圖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469" y="3325050"/>
            <a:ext cx="2205108" cy="543725"/>
          </a:xfrm>
          <a:prstGeom prst="rect">
            <a:avLst/>
          </a:prstGeom>
        </p:spPr>
      </p:pic>
      <p:pic>
        <p:nvPicPr>
          <p:cNvPr id="26" name="圖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889" y="3339997"/>
            <a:ext cx="2101787" cy="517832"/>
          </a:xfrm>
          <a:prstGeom prst="rect">
            <a:avLst/>
          </a:prstGeom>
        </p:spPr>
      </p:pic>
      <p:pic>
        <p:nvPicPr>
          <p:cNvPr id="27" name="圖片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2170" y="3427765"/>
            <a:ext cx="1963180" cy="414004"/>
          </a:xfrm>
          <a:prstGeom prst="rect">
            <a:avLst/>
          </a:prstGeom>
        </p:spPr>
      </p:pic>
      <p:cxnSp>
        <p:nvCxnSpPr>
          <p:cNvPr id="38" name="直線單箭頭接點 37"/>
          <p:cNvCxnSpPr/>
          <p:nvPr/>
        </p:nvCxnSpPr>
        <p:spPr>
          <a:xfrm flipV="1">
            <a:off x="6232480" y="5576611"/>
            <a:ext cx="1310640" cy="41869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/>
          <p:cNvCxnSpPr/>
          <p:nvPr/>
        </p:nvCxnSpPr>
        <p:spPr>
          <a:xfrm flipH="1" flipV="1">
            <a:off x="1926058" y="5647039"/>
            <a:ext cx="1872354" cy="34827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單箭頭接點 41"/>
          <p:cNvCxnSpPr/>
          <p:nvPr/>
        </p:nvCxnSpPr>
        <p:spPr>
          <a:xfrm flipH="1" flipV="1">
            <a:off x="4658023" y="5576611"/>
            <a:ext cx="279135" cy="32385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圖片 2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576" y="6111526"/>
            <a:ext cx="540000" cy="540000"/>
          </a:xfrm>
          <a:prstGeom prst="rect">
            <a:avLst/>
          </a:prstGeom>
        </p:spPr>
      </p:pic>
      <p:pic>
        <p:nvPicPr>
          <p:cNvPr id="30" name="圖片 2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412" y="6111526"/>
            <a:ext cx="540000" cy="540000"/>
          </a:xfrm>
          <a:prstGeom prst="rect">
            <a:avLst/>
          </a:prstGeom>
        </p:spPr>
      </p:pic>
      <p:pic>
        <p:nvPicPr>
          <p:cNvPr id="31" name="圖片 3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658" y="6111526"/>
            <a:ext cx="540000" cy="540000"/>
          </a:xfrm>
          <a:prstGeom prst="rect">
            <a:avLst/>
          </a:prstGeom>
        </p:spPr>
      </p:pic>
      <p:pic>
        <p:nvPicPr>
          <p:cNvPr id="32" name="圖片 3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2494" y="6111526"/>
            <a:ext cx="540000" cy="54000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1355" y="3361364"/>
            <a:ext cx="2081864" cy="549612"/>
          </a:xfrm>
          <a:prstGeom prst="rect">
            <a:avLst/>
          </a:prstGeom>
        </p:spPr>
      </p:pic>
      <p:cxnSp>
        <p:nvCxnSpPr>
          <p:cNvPr id="29" name="直線單箭頭接點 28"/>
          <p:cNvCxnSpPr/>
          <p:nvPr/>
        </p:nvCxnSpPr>
        <p:spPr>
          <a:xfrm flipH="1">
            <a:off x="1751919" y="3019773"/>
            <a:ext cx="0" cy="418697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/>
          <p:cNvCxnSpPr/>
          <p:nvPr/>
        </p:nvCxnSpPr>
        <p:spPr>
          <a:xfrm>
            <a:off x="1720473" y="3888703"/>
            <a:ext cx="0" cy="418697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圖片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14812" y="3381118"/>
            <a:ext cx="2071064" cy="521908"/>
          </a:xfrm>
          <a:prstGeom prst="rect">
            <a:avLst/>
          </a:prstGeom>
        </p:spPr>
      </p:pic>
      <p:cxnSp>
        <p:nvCxnSpPr>
          <p:cNvPr id="33" name="直線單箭頭接點 32"/>
          <p:cNvCxnSpPr/>
          <p:nvPr/>
        </p:nvCxnSpPr>
        <p:spPr>
          <a:xfrm flipH="1">
            <a:off x="4633452" y="3019773"/>
            <a:ext cx="0" cy="418697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/>
          <p:cNvCxnSpPr/>
          <p:nvPr/>
        </p:nvCxnSpPr>
        <p:spPr>
          <a:xfrm>
            <a:off x="4618935" y="3861697"/>
            <a:ext cx="0" cy="418697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89686" y="3367928"/>
            <a:ext cx="2106868" cy="524567"/>
          </a:xfrm>
          <a:prstGeom prst="rect">
            <a:avLst/>
          </a:prstGeom>
        </p:spPr>
      </p:pic>
      <p:cxnSp>
        <p:nvCxnSpPr>
          <p:cNvPr id="34" name="直線單箭頭接點 33"/>
          <p:cNvCxnSpPr/>
          <p:nvPr/>
        </p:nvCxnSpPr>
        <p:spPr>
          <a:xfrm flipH="1">
            <a:off x="7514984" y="3019773"/>
            <a:ext cx="0" cy="418697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單箭頭接點 36"/>
          <p:cNvCxnSpPr/>
          <p:nvPr/>
        </p:nvCxnSpPr>
        <p:spPr>
          <a:xfrm>
            <a:off x="7530420" y="3861697"/>
            <a:ext cx="0" cy="418697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3614D0B7-CEF8-45D0-93A3-FB9689805750}"/>
              </a:ext>
            </a:extLst>
          </p:cNvPr>
          <p:cNvSpPr txBox="1"/>
          <p:nvPr/>
        </p:nvSpPr>
        <p:spPr>
          <a:xfrm>
            <a:off x="5296576" y="426079"/>
            <a:ext cx="345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This is where the term</a:t>
            </a:r>
            <a:r>
              <a:rPr lang="zh-TW" altLang="en-US" sz="2400" dirty="0"/>
              <a:t> </a:t>
            </a:r>
            <a:r>
              <a:rPr lang="en-US" altLang="zh-TW" sz="2400" dirty="0"/>
              <a:t>“</a:t>
            </a:r>
            <a:r>
              <a:rPr lang="en-US" altLang="zh-TW" sz="2400" b="1" i="1" dirty="0"/>
              <a:t>adversarial</a:t>
            </a:r>
            <a:r>
              <a:rPr lang="en-US" altLang="zh-TW" sz="2400" dirty="0"/>
              <a:t>” comes from.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78083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8865B9B-C431-4CB2-9E24-A6BFF98CC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" y="693464"/>
            <a:ext cx="7886700" cy="6073095"/>
          </a:xfrm>
        </p:spPr>
        <p:txBody>
          <a:bodyPr/>
          <a:lstStyle/>
          <a:p>
            <a:r>
              <a:rPr lang="en-US" altLang="zh-TW" dirty="0"/>
              <a:t>Initialize generator and discriminator</a:t>
            </a:r>
          </a:p>
          <a:p>
            <a:r>
              <a:rPr lang="en-US" altLang="zh-TW" dirty="0"/>
              <a:t>In each training iteration:</a:t>
            </a:r>
          </a:p>
          <a:p>
            <a:endParaRPr lang="zh-TW" altLang="en-US" dirty="0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C8E07828-B004-4E7B-ACFC-C15486CA2BA1}"/>
              </a:ext>
            </a:extLst>
          </p:cNvPr>
          <p:cNvGrpSpPr/>
          <p:nvPr/>
        </p:nvGrpSpPr>
        <p:grpSpPr>
          <a:xfrm>
            <a:off x="6522028" y="626841"/>
            <a:ext cx="1698796" cy="557753"/>
            <a:chOff x="5084896" y="679363"/>
            <a:chExt cx="1698796" cy="557753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03927BB2-EE1E-4612-B68A-B1A992A03C0D}"/>
                </a:ext>
              </a:extLst>
            </p:cNvPr>
            <p:cNvSpPr/>
            <p:nvPr/>
          </p:nvSpPr>
          <p:spPr>
            <a:xfrm>
              <a:off x="6000318" y="679363"/>
              <a:ext cx="783374" cy="551357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D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1A660FB-3169-4A70-877F-683D6C004528}"/>
                </a:ext>
              </a:extLst>
            </p:cNvPr>
            <p:cNvSpPr/>
            <p:nvPr/>
          </p:nvSpPr>
          <p:spPr>
            <a:xfrm>
              <a:off x="5084896" y="679363"/>
              <a:ext cx="773176" cy="55775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G</a:t>
              </a:r>
            </a:p>
          </p:txBody>
        </p:sp>
      </p:grpSp>
      <p:sp>
        <p:nvSpPr>
          <p:cNvPr id="9" name="文字方塊 8">
            <a:extLst>
              <a:ext uri="{FF2B5EF4-FFF2-40B4-BE49-F238E27FC236}">
                <a16:creationId xmlns:a16="http://schemas.microsoft.com/office/drawing/2014/main" id="{BBDDB249-99B1-46CB-B183-3C60ABFEE051}"/>
              </a:ext>
            </a:extLst>
          </p:cNvPr>
          <p:cNvSpPr txBox="1"/>
          <p:nvPr/>
        </p:nvSpPr>
        <p:spPr>
          <a:xfrm>
            <a:off x="2764536" y="2721892"/>
            <a:ext cx="1121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sample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F075F5C-F0F3-4420-9CA0-926AA73C764F}"/>
              </a:ext>
            </a:extLst>
          </p:cNvPr>
          <p:cNvSpPr txBox="1"/>
          <p:nvPr/>
        </p:nvSpPr>
        <p:spPr>
          <a:xfrm>
            <a:off x="2115938" y="3631542"/>
            <a:ext cx="213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generated objects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0E6E02F-FF77-42D7-94A0-D28183ECB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9538" y="3658512"/>
            <a:ext cx="2851417" cy="718557"/>
          </a:xfrm>
          <a:prstGeom prst="rect">
            <a:avLst/>
          </a:prstGeom>
        </p:spPr>
      </p:pic>
      <p:grpSp>
        <p:nvGrpSpPr>
          <p:cNvPr id="12" name="群組 11">
            <a:extLst>
              <a:ext uri="{FF2B5EF4-FFF2-40B4-BE49-F238E27FC236}">
                <a16:creationId xmlns:a16="http://schemas.microsoft.com/office/drawing/2014/main" id="{D4EC1BF5-83BF-42B4-9722-54DFF8170B17}"/>
              </a:ext>
            </a:extLst>
          </p:cNvPr>
          <p:cNvGrpSpPr/>
          <p:nvPr/>
        </p:nvGrpSpPr>
        <p:grpSpPr>
          <a:xfrm>
            <a:off x="4249538" y="2827515"/>
            <a:ext cx="2851417" cy="731192"/>
            <a:chOff x="3798412" y="6111526"/>
            <a:chExt cx="2162335" cy="554490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C3F235E3-3790-4CEC-BC14-6B5138F99B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747" y="6126016"/>
              <a:ext cx="540000" cy="540000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93AF2D4C-5ABF-4EC9-A575-BB1C2B53B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8412" y="6111526"/>
              <a:ext cx="540000" cy="540000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84527AAC-87FE-45CC-A533-774F46B5D2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747" y="6126016"/>
              <a:ext cx="540000" cy="540000"/>
            </a:xfrm>
            <a:prstGeom prst="rect">
              <a:avLst/>
            </a:prstGeom>
          </p:spPr>
        </p:pic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0A513B47-9A64-4081-84F0-9418A403D6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0747" y="6111526"/>
              <a:ext cx="540000" cy="540000"/>
            </a:xfrm>
            <a:prstGeom prst="rect">
              <a:avLst/>
            </a:prstGeom>
          </p:spPr>
        </p:pic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24D8903A-FEC2-46D0-975D-7CAE0A6DB450}"/>
              </a:ext>
            </a:extLst>
          </p:cNvPr>
          <p:cNvSpPr/>
          <p:nvPr/>
        </p:nvSpPr>
        <p:spPr>
          <a:xfrm>
            <a:off x="5243965" y="4720722"/>
            <a:ext cx="972909" cy="70183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24E89B81-C61D-42DC-8413-3FEC1F55DC46}"/>
              </a:ext>
            </a:extLst>
          </p:cNvPr>
          <p:cNvSpPr txBox="1"/>
          <p:nvPr/>
        </p:nvSpPr>
        <p:spPr>
          <a:xfrm>
            <a:off x="121858" y="42066"/>
            <a:ext cx="3924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Algorithm</a:t>
            </a:r>
            <a:endParaRPr kumimoji="0" lang="zh-TW" altLang="en-US" sz="32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8F92AF4-1D01-401A-91C0-879369016A11}"/>
              </a:ext>
            </a:extLst>
          </p:cNvPr>
          <p:cNvSpPr/>
          <p:nvPr/>
        </p:nvSpPr>
        <p:spPr>
          <a:xfrm>
            <a:off x="7556143" y="3399410"/>
            <a:ext cx="783374" cy="55135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695F0EF-A27F-4F9F-BCB7-4816F3869F95}"/>
              </a:ext>
            </a:extLst>
          </p:cNvPr>
          <p:cNvSpPr txBox="1"/>
          <p:nvPr/>
        </p:nvSpPr>
        <p:spPr>
          <a:xfrm>
            <a:off x="7386020" y="2914676"/>
            <a:ext cx="1123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Update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33F7ADF2-A21D-46E3-8A0B-AEC4A8107034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4821926" y="5071640"/>
            <a:ext cx="422039" cy="112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35C5CD72-8DB5-4979-B159-9099AEB94561}"/>
              </a:ext>
            </a:extLst>
          </p:cNvPr>
          <p:cNvSpPr/>
          <p:nvPr/>
        </p:nvSpPr>
        <p:spPr>
          <a:xfrm rot="5400000">
            <a:off x="3066487" y="4933477"/>
            <a:ext cx="905437" cy="2988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6F8C9B4-F097-413A-810F-E554BFDC839C}"/>
              </a:ext>
            </a:extLst>
          </p:cNvPr>
          <p:cNvSpPr/>
          <p:nvPr/>
        </p:nvSpPr>
        <p:spPr>
          <a:xfrm rot="5400000">
            <a:off x="3450924" y="4933477"/>
            <a:ext cx="905437" cy="29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D54AD14-FE1D-47C9-8214-6845F067B5B4}"/>
              </a:ext>
            </a:extLst>
          </p:cNvPr>
          <p:cNvSpPr/>
          <p:nvPr/>
        </p:nvSpPr>
        <p:spPr>
          <a:xfrm rot="5400000">
            <a:off x="3835361" y="4933477"/>
            <a:ext cx="905437" cy="2988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ABF586E7-BBCB-418C-A003-929A8D1FA430}"/>
              </a:ext>
            </a:extLst>
          </p:cNvPr>
          <p:cNvSpPr/>
          <p:nvPr/>
        </p:nvSpPr>
        <p:spPr>
          <a:xfrm rot="5400000">
            <a:off x="4219797" y="4933477"/>
            <a:ext cx="905437" cy="29882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48EA584C-5C4B-400D-A428-8A5CCD8CBEDE}"/>
              </a:ext>
            </a:extLst>
          </p:cNvPr>
          <p:cNvCxnSpPr>
            <a:cxnSpLocks/>
          </p:cNvCxnSpPr>
          <p:nvPr/>
        </p:nvCxnSpPr>
        <p:spPr>
          <a:xfrm flipH="1" flipV="1">
            <a:off x="4597944" y="4377069"/>
            <a:ext cx="1151350" cy="3384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485AAB39-C505-4948-A5E1-6D1173C2E721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5374453" y="4335312"/>
            <a:ext cx="355967" cy="3854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FA067F83-5E90-471E-B97E-D44C27EB381B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5730420" y="4335312"/>
            <a:ext cx="300744" cy="3854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04C5898C-FB80-4B6C-82A7-88F3DDDF92FD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5730420" y="4396177"/>
            <a:ext cx="996493" cy="3245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id="{5864FFE2-0E73-4274-A838-658F205F6179}"/>
              </a:ext>
            </a:extLst>
          </p:cNvPr>
          <p:cNvSpPr/>
          <p:nvPr/>
        </p:nvSpPr>
        <p:spPr>
          <a:xfrm>
            <a:off x="6699600" y="3925732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CB82E3EB-7FCD-421B-B5E7-62EAE54EC23C}"/>
              </a:ext>
            </a:extLst>
          </p:cNvPr>
          <p:cNvSpPr/>
          <p:nvPr/>
        </p:nvSpPr>
        <p:spPr>
          <a:xfrm>
            <a:off x="6031164" y="3925732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F964FB04-ABE9-443B-AA66-EEDA8B5DE37A}"/>
              </a:ext>
            </a:extLst>
          </p:cNvPr>
          <p:cNvSpPr/>
          <p:nvPr/>
        </p:nvSpPr>
        <p:spPr>
          <a:xfrm>
            <a:off x="5299448" y="3925732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71483682-3DAF-4FF9-8816-5F4B1C13E5F8}"/>
              </a:ext>
            </a:extLst>
          </p:cNvPr>
          <p:cNvSpPr/>
          <p:nvPr/>
        </p:nvSpPr>
        <p:spPr>
          <a:xfrm>
            <a:off x="4597944" y="3925732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15844557-E225-472B-AB9A-00017A9AF0CD}"/>
              </a:ext>
            </a:extLst>
          </p:cNvPr>
          <p:cNvSpPr/>
          <p:nvPr/>
        </p:nvSpPr>
        <p:spPr>
          <a:xfrm>
            <a:off x="6732710" y="3124173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3DF6A6A-2223-4CA0-B853-B054E19CD9EF}"/>
              </a:ext>
            </a:extLst>
          </p:cNvPr>
          <p:cNvSpPr/>
          <p:nvPr/>
        </p:nvSpPr>
        <p:spPr>
          <a:xfrm>
            <a:off x="6064274" y="3124173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EE3D4AE4-9646-4F40-97C8-D04FB7E857E4}"/>
              </a:ext>
            </a:extLst>
          </p:cNvPr>
          <p:cNvSpPr/>
          <p:nvPr/>
        </p:nvSpPr>
        <p:spPr>
          <a:xfrm>
            <a:off x="5332558" y="3124173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065CC803-F94B-4829-87AF-2061918452B6}"/>
              </a:ext>
            </a:extLst>
          </p:cNvPr>
          <p:cNvSpPr/>
          <p:nvPr/>
        </p:nvSpPr>
        <p:spPr>
          <a:xfrm>
            <a:off x="4631054" y="3124173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251C234C-4FAD-43A6-8EBA-6745F552193B}"/>
              </a:ext>
            </a:extLst>
          </p:cNvPr>
          <p:cNvSpPr txBox="1"/>
          <p:nvPr/>
        </p:nvSpPr>
        <p:spPr>
          <a:xfrm>
            <a:off x="1898349" y="4688298"/>
            <a:ext cx="15186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randomly sampled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D4070A3-8B89-4BE5-AC7C-D34FAD92C8C8}"/>
              </a:ext>
            </a:extLst>
          </p:cNvPr>
          <p:cNvSpPr txBox="1"/>
          <p:nvPr/>
        </p:nvSpPr>
        <p:spPr>
          <a:xfrm>
            <a:off x="701156" y="3829080"/>
            <a:ext cx="1733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Database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59" name="群組 58">
            <a:extLst>
              <a:ext uri="{FF2B5EF4-FFF2-40B4-BE49-F238E27FC236}">
                <a16:creationId xmlns:a16="http://schemas.microsoft.com/office/drawing/2014/main" id="{0A2ECA34-FC12-4D05-B1FC-7B9EA82F89C8}"/>
              </a:ext>
            </a:extLst>
          </p:cNvPr>
          <p:cNvGrpSpPr/>
          <p:nvPr/>
        </p:nvGrpSpPr>
        <p:grpSpPr>
          <a:xfrm>
            <a:off x="674370" y="2584693"/>
            <a:ext cx="1751174" cy="1307774"/>
            <a:chOff x="644126" y="4258170"/>
            <a:chExt cx="3652768" cy="2387400"/>
          </a:xfrm>
        </p:grpSpPr>
        <p:pic>
          <p:nvPicPr>
            <p:cNvPr id="60" name="圖片 59">
              <a:extLst>
                <a:ext uri="{FF2B5EF4-FFF2-40B4-BE49-F238E27FC236}">
                  <a16:creationId xmlns:a16="http://schemas.microsoft.com/office/drawing/2014/main" id="{614645E6-A3B2-474E-A665-A6DDC10A8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2494" y="5112971"/>
              <a:ext cx="914400" cy="914400"/>
            </a:xfrm>
            <a:prstGeom prst="rect">
              <a:avLst/>
            </a:prstGeom>
          </p:spPr>
        </p:pic>
        <p:pic>
          <p:nvPicPr>
            <p:cNvPr id="70" name="圖片 69">
              <a:extLst>
                <a:ext uri="{FF2B5EF4-FFF2-40B4-BE49-F238E27FC236}">
                  <a16:creationId xmlns:a16="http://schemas.microsoft.com/office/drawing/2014/main" id="{D4970D74-AB5C-4AC6-A682-3C2867CF9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5869" y="4258170"/>
              <a:ext cx="914400" cy="914400"/>
            </a:xfrm>
            <a:prstGeom prst="rect">
              <a:avLst/>
            </a:prstGeom>
          </p:spPr>
        </p:pic>
        <p:pic>
          <p:nvPicPr>
            <p:cNvPr id="71" name="圖片 70">
              <a:extLst>
                <a:ext uri="{FF2B5EF4-FFF2-40B4-BE49-F238E27FC236}">
                  <a16:creationId xmlns:a16="http://schemas.microsoft.com/office/drawing/2014/main" id="{4797C96C-D328-4F32-B9A4-F22C28C4F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681" y="4287858"/>
              <a:ext cx="914400" cy="914400"/>
            </a:xfrm>
            <a:prstGeom prst="rect">
              <a:avLst/>
            </a:prstGeom>
          </p:spPr>
        </p:pic>
        <p:pic>
          <p:nvPicPr>
            <p:cNvPr id="72" name="圖片 71">
              <a:extLst>
                <a:ext uri="{FF2B5EF4-FFF2-40B4-BE49-F238E27FC236}">
                  <a16:creationId xmlns:a16="http://schemas.microsoft.com/office/drawing/2014/main" id="{F5D9BBFA-3AA2-4526-8E21-8E4535273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5676" y="4749170"/>
              <a:ext cx="914400" cy="914400"/>
            </a:xfrm>
            <a:prstGeom prst="rect">
              <a:avLst/>
            </a:prstGeom>
          </p:spPr>
        </p:pic>
        <p:pic>
          <p:nvPicPr>
            <p:cNvPr id="76" name="圖片 75">
              <a:extLst>
                <a:ext uri="{FF2B5EF4-FFF2-40B4-BE49-F238E27FC236}">
                  <a16:creationId xmlns:a16="http://schemas.microsoft.com/office/drawing/2014/main" id="{483678E0-33A7-4DF6-BEC5-BA51902251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2888" y="5731170"/>
              <a:ext cx="914400" cy="914400"/>
            </a:xfrm>
            <a:prstGeom prst="rect">
              <a:avLst/>
            </a:prstGeom>
          </p:spPr>
        </p:pic>
        <p:pic>
          <p:nvPicPr>
            <p:cNvPr id="77" name="圖片 76">
              <a:extLst>
                <a:ext uri="{FF2B5EF4-FFF2-40B4-BE49-F238E27FC236}">
                  <a16:creationId xmlns:a16="http://schemas.microsoft.com/office/drawing/2014/main" id="{30527B2A-973C-4FD1-A36A-1277CD35C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6386" y="5187858"/>
              <a:ext cx="914400" cy="914400"/>
            </a:xfrm>
            <a:prstGeom prst="rect">
              <a:avLst/>
            </a:prstGeom>
          </p:spPr>
        </p:pic>
        <p:pic>
          <p:nvPicPr>
            <p:cNvPr id="78" name="圖片 77">
              <a:extLst>
                <a:ext uri="{FF2B5EF4-FFF2-40B4-BE49-F238E27FC236}">
                  <a16:creationId xmlns:a16="http://schemas.microsoft.com/office/drawing/2014/main" id="{3DD2FBBE-0AE5-498E-930B-B3EA4D133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8678" y="4749170"/>
              <a:ext cx="914400" cy="914400"/>
            </a:xfrm>
            <a:prstGeom prst="rect">
              <a:avLst/>
            </a:prstGeom>
          </p:spPr>
        </p:pic>
        <p:pic>
          <p:nvPicPr>
            <p:cNvPr id="79" name="圖片 78">
              <a:extLst>
                <a:ext uri="{FF2B5EF4-FFF2-40B4-BE49-F238E27FC236}">
                  <a16:creationId xmlns:a16="http://schemas.microsoft.com/office/drawing/2014/main" id="{C9C886ED-D68B-4E2A-8DDF-1FB99A04F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9580" y="5731170"/>
              <a:ext cx="914400" cy="914400"/>
            </a:xfrm>
            <a:prstGeom prst="rect">
              <a:avLst/>
            </a:prstGeom>
          </p:spPr>
        </p:pic>
        <p:pic>
          <p:nvPicPr>
            <p:cNvPr id="81" name="圖片 80">
              <a:extLst>
                <a:ext uri="{FF2B5EF4-FFF2-40B4-BE49-F238E27FC236}">
                  <a16:creationId xmlns:a16="http://schemas.microsoft.com/office/drawing/2014/main" id="{4DC1F014-3799-4E5D-8852-6BC8E786C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6182" y="5390058"/>
              <a:ext cx="914400" cy="914400"/>
            </a:xfrm>
            <a:prstGeom prst="rect">
              <a:avLst/>
            </a:prstGeom>
          </p:spPr>
        </p:pic>
        <p:pic>
          <p:nvPicPr>
            <p:cNvPr id="82" name="圖片 81">
              <a:extLst>
                <a:ext uri="{FF2B5EF4-FFF2-40B4-BE49-F238E27FC236}">
                  <a16:creationId xmlns:a16="http://schemas.microsoft.com/office/drawing/2014/main" id="{E7220688-7E27-4BC5-A163-E84CF7781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6869" y="4524714"/>
              <a:ext cx="914400" cy="914400"/>
            </a:xfrm>
            <a:prstGeom prst="rect">
              <a:avLst/>
            </a:prstGeom>
          </p:spPr>
        </p:pic>
        <p:pic>
          <p:nvPicPr>
            <p:cNvPr id="83" name="圖片 82">
              <a:extLst>
                <a:ext uri="{FF2B5EF4-FFF2-40B4-BE49-F238E27FC236}">
                  <a16:creationId xmlns:a16="http://schemas.microsoft.com/office/drawing/2014/main" id="{E3D5204C-C996-4F5C-955A-4CE95E66E4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126" y="5731170"/>
              <a:ext cx="914400" cy="914400"/>
            </a:xfrm>
            <a:prstGeom prst="rect">
              <a:avLst/>
            </a:prstGeom>
          </p:spPr>
        </p:pic>
      </p:grpSp>
      <p:sp>
        <p:nvSpPr>
          <p:cNvPr id="6" name="箭號: 向右 5">
            <a:extLst>
              <a:ext uri="{FF2B5EF4-FFF2-40B4-BE49-F238E27FC236}">
                <a16:creationId xmlns:a16="http://schemas.microsoft.com/office/drawing/2014/main" id="{0983F4FD-15A7-4C81-B378-FAD05ACBE29C}"/>
              </a:ext>
            </a:extLst>
          </p:cNvPr>
          <p:cNvSpPr/>
          <p:nvPr/>
        </p:nvSpPr>
        <p:spPr>
          <a:xfrm>
            <a:off x="2510152" y="3061346"/>
            <a:ext cx="1665714" cy="3302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3940718-213B-4172-886E-6EFC0CC71B0E}"/>
              </a:ext>
            </a:extLst>
          </p:cNvPr>
          <p:cNvSpPr txBox="1"/>
          <p:nvPr/>
        </p:nvSpPr>
        <p:spPr>
          <a:xfrm>
            <a:off x="445955" y="1889360"/>
            <a:ext cx="8453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Step 1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: Fix generator G, and update discriminator D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4" name="文字方塊 83">
            <a:extLst>
              <a:ext uri="{FF2B5EF4-FFF2-40B4-BE49-F238E27FC236}">
                <a16:creationId xmlns:a16="http://schemas.microsoft.com/office/drawing/2014/main" id="{A6D8E6F0-E2DE-40AE-A7E5-0FB49582BB3B}"/>
              </a:ext>
            </a:extLst>
          </p:cNvPr>
          <p:cNvSpPr txBox="1"/>
          <p:nvPr/>
        </p:nvSpPr>
        <p:spPr>
          <a:xfrm>
            <a:off x="499297" y="5665873"/>
            <a:ext cx="83464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Discriminator learns to assign high scores to real objects and low scores to generated objects.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BDB145D3-1F08-4826-B7A9-2132143B0E7E}"/>
              </a:ext>
            </a:extLst>
          </p:cNvPr>
          <p:cNvSpPr txBox="1"/>
          <p:nvPr/>
        </p:nvSpPr>
        <p:spPr>
          <a:xfrm>
            <a:off x="5938492" y="4856488"/>
            <a:ext cx="1123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Fix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8" name="投影片編號版面配置區 17">
            <a:extLst>
              <a:ext uri="{FF2B5EF4-FFF2-40B4-BE49-F238E27FC236}">
                <a16:creationId xmlns:a16="http://schemas.microsoft.com/office/drawing/2014/main" id="{1A06BFEB-C295-4C4D-B2EF-0D7FA74F8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4599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7" grpId="0" animBg="1"/>
      <p:bldP spid="22" grpId="0" animBg="1"/>
      <p:bldP spid="23" grpId="0"/>
      <p:bldP spid="30" grpId="0" animBg="1"/>
      <p:bldP spid="31" grpId="0" animBg="1"/>
      <p:bldP spid="32" grpId="0" animBg="1"/>
      <p:bldP spid="33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8" grpId="0"/>
      <p:bldP spid="2" grpId="0"/>
      <p:bldP spid="6" grpId="0" animBg="1"/>
      <p:bldP spid="8" grpId="0"/>
      <p:bldP spid="84" grpId="0"/>
      <p:bldP spid="8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8865B9B-C431-4CB2-9E24-A6BFF98CC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" y="693464"/>
            <a:ext cx="7886700" cy="6073095"/>
          </a:xfrm>
        </p:spPr>
        <p:txBody>
          <a:bodyPr/>
          <a:lstStyle/>
          <a:p>
            <a:r>
              <a:rPr lang="en-US" altLang="zh-TW" dirty="0"/>
              <a:t>Initialize generator and discriminator</a:t>
            </a:r>
          </a:p>
          <a:p>
            <a:r>
              <a:rPr lang="en-US" altLang="zh-TW" dirty="0"/>
              <a:t>In each training iteration:</a:t>
            </a:r>
          </a:p>
          <a:p>
            <a:endParaRPr lang="zh-TW" altLang="en-US" dirty="0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C8E07828-B004-4E7B-ACFC-C15486CA2BA1}"/>
              </a:ext>
            </a:extLst>
          </p:cNvPr>
          <p:cNvGrpSpPr/>
          <p:nvPr/>
        </p:nvGrpSpPr>
        <p:grpSpPr>
          <a:xfrm>
            <a:off x="6522028" y="626841"/>
            <a:ext cx="1698796" cy="557753"/>
            <a:chOff x="5084896" y="679363"/>
            <a:chExt cx="1698796" cy="557753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03927BB2-EE1E-4612-B68A-B1A992A03C0D}"/>
                </a:ext>
              </a:extLst>
            </p:cNvPr>
            <p:cNvSpPr/>
            <p:nvPr/>
          </p:nvSpPr>
          <p:spPr>
            <a:xfrm>
              <a:off x="6000318" y="679363"/>
              <a:ext cx="783374" cy="551357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D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1A660FB-3169-4A70-877F-683D6C004528}"/>
                </a:ext>
              </a:extLst>
            </p:cNvPr>
            <p:cNvSpPr/>
            <p:nvPr/>
          </p:nvSpPr>
          <p:spPr>
            <a:xfrm>
              <a:off x="5084896" y="679363"/>
              <a:ext cx="773176" cy="55775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G</a:t>
              </a:r>
            </a:p>
          </p:txBody>
        </p:sp>
      </p:grp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24E89B81-C61D-42DC-8413-3FEC1F55DC46}"/>
              </a:ext>
            </a:extLst>
          </p:cNvPr>
          <p:cNvSpPr txBox="1"/>
          <p:nvPr/>
        </p:nvSpPr>
        <p:spPr>
          <a:xfrm>
            <a:off x="121858" y="42066"/>
            <a:ext cx="3924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Algorithm</a:t>
            </a:r>
            <a:endParaRPr kumimoji="0" lang="zh-TW" altLang="en-US" sz="32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3940718-213B-4172-886E-6EFC0CC71B0E}"/>
              </a:ext>
            </a:extLst>
          </p:cNvPr>
          <p:cNvSpPr txBox="1"/>
          <p:nvPr/>
        </p:nvSpPr>
        <p:spPr>
          <a:xfrm>
            <a:off x="445955" y="1889360"/>
            <a:ext cx="8453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Step 2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: Fix discriminator D, and update generator G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DE204327-E3D4-4F43-AF30-1CD6E62A8F8D}"/>
              </a:ext>
            </a:extLst>
          </p:cNvPr>
          <p:cNvSpPr/>
          <p:nvPr/>
        </p:nvSpPr>
        <p:spPr>
          <a:xfrm>
            <a:off x="1428622" y="3608476"/>
            <a:ext cx="6008828" cy="220734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440A609C-1C11-4632-A498-ABE811298DF8}"/>
              </a:ext>
            </a:extLst>
          </p:cNvPr>
          <p:cNvSpPr/>
          <p:nvPr/>
        </p:nvSpPr>
        <p:spPr>
          <a:xfrm>
            <a:off x="5635398" y="3899141"/>
            <a:ext cx="1517650" cy="128403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Discri-minator</a:t>
            </a:r>
            <a:endParaRPr kumimoji="0" lang="en-US" altLang="zh-TW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AA344AD-2316-43B1-84C2-E4034FDF90CD}"/>
              </a:ext>
            </a:extLst>
          </p:cNvPr>
          <p:cNvSpPr/>
          <p:nvPr/>
        </p:nvSpPr>
        <p:spPr>
          <a:xfrm>
            <a:off x="1765503" y="3899141"/>
            <a:ext cx="1517650" cy="12840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NN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Generator</a:t>
            </a:r>
          </a:p>
        </p:txBody>
      </p:sp>
      <p:grpSp>
        <p:nvGrpSpPr>
          <p:cNvPr id="57" name="群組 56">
            <a:extLst>
              <a:ext uri="{FF2B5EF4-FFF2-40B4-BE49-F238E27FC236}">
                <a16:creationId xmlns:a16="http://schemas.microsoft.com/office/drawing/2014/main" id="{DB6A0277-4418-4EFB-BEC1-73BF6BC110B8}"/>
              </a:ext>
            </a:extLst>
          </p:cNvPr>
          <p:cNvGrpSpPr/>
          <p:nvPr/>
        </p:nvGrpSpPr>
        <p:grpSpPr>
          <a:xfrm>
            <a:off x="336786" y="4222397"/>
            <a:ext cx="1053138" cy="995290"/>
            <a:chOff x="646484" y="3932207"/>
            <a:chExt cx="1053138" cy="995290"/>
          </a:xfrm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6D8D4A60-2075-4753-BE4A-639C16E4853A}"/>
                </a:ext>
              </a:extLst>
            </p:cNvPr>
            <p:cNvSpPr/>
            <p:nvPr/>
          </p:nvSpPr>
          <p:spPr>
            <a:xfrm>
              <a:off x="1071474" y="3932207"/>
              <a:ext cx="208850" cy="56359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62" name="文字方塊 61">
              <a:extLst>
                <a:ext uri="{FF2B5EF4-FFF2-40B4-BE49-F238E27FC236}">
                  <a16:creationId xmlns:a16="http://schemas.microsoft.com/office/drawing/2014/main" id="{7FF2EDD6-7FE9-4F07-83DB-677B4A5B87B8}"/>
                </a:ext>
              </a:extLst>
            </p:cNvPr>
            <p:cNvSpPr txBox="1"/>
            <p:nvPr/>
          </p:nvSpPr>
          <p:spPr>
            <a:xfrm>
              <a:off x="646484" y="4465832"/>
              <a:ext cx="10531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vector</a:t>
              </a:r>
              <a:endPara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0337DCE1-3DF8-444B-AA5A-17B8EEB68A04}"/>
              </a:ext>
            </a:extLst>
          </p:cNvPr>
          <p:cNvSpPr txBox="1"/>
          <p:nvPr/>
        </p:nvSpPr>
        <p:spPr>
          <a:xfrm>
            <a:off x="7729167" y="4282638"/>
            <a:ext cx="1109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0.13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B7FF09D8-772E-4FCE-B1F7-893B26463BCF}"/>
              </a:ext>
            </a:extLst>
          </p:cNvPr>
          <p:cNvCxnSpPr>
            <a:cxnSpLocks/>
          </p:cNvCxnSpPr>
          <p:nvPr/>
        </p:nvCxnSpPr>
        <p:spPr>
          <a:xfrm>
            <a:off x="1081998" y="4541099"/>
            <a:ext cx="59412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單箭頭接點 64">
            <a:extLst>
              <a:ext uri="{FF2B5EF4-FFF2-40B4-BE49-F238E27FC236}">
                <a16:creationId xmlns:a16="http://schemas.microsoft.com/office/drawing/2014/main" id="{3EA5A965-521F-4213-828C-BD277C692C5B}"/>
              </a:ext>
            </a:extLst>
          </p:cNvPr>
          <p:cNvCxnSpPr>
            <a:cxnSpLocks/>
          </p:cNvCxnSpPr>
          <p:nvPr/>
        </p:nvCxnSpPr>
        <p:spPr>
          <a:xfrm>
            <a:off x="3362398" y="4541099"/>
            <a:ext cx="59412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單箭頭接點 65">
            <a:extLst>
              <a:ext uri="{FF2B5EF4-FFF2-40B4-BE49-F238E27FC236}">
                <a16:creationId xmlns:a16="http://schemas.microsoft.com/office/drawing/2014/main" id="{064ECAB1-18F0-45B8-89EB-CFEEE7F1919E}"/>
              </a:ext>
            </a:extLst>
          </p:cNvPr>
          <p:cNvCxnSpPr>
            <a:cxnSpLocks/>
          </p:cNvCxnSpPr>
          <p:nvPr/>
        </p:nvCxnSpPr>
        <p:spPr>
          <a:xfrm>
            <a:off x="5012248" y="4541099"/>
            <a:ext cx="59412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單箭頭接點 66">
            <a:extLst>
              <a:ext uri="{FF2B5EF4-FFF2-40B4-BE49-F238E27FC236}">
                <a16:creationId xmlns:a16="http://schemas.microsoft.com/office/drawing/2014/main" id="{96C9DD13-090E-4F09-9DD4-504E67E24531}"/>
              </a:ext>
            </a:extLst>
          </p:cNvPr>
          <p:cNvCxnSpPr>
            <a:cxnSpLocks/>
          </p:cNvCxnSpPr>
          <p:nvPr/>
        </p:nvCxnSpPr>
        <p:spPr>
          <a:xfrm>
            <a:off x="7242143" y="4508521"/>
            <a:ext cx="59412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B9A413F4-1C4B-4129-BB7B-0D423029232E}"/>
              </a:ext>
            </a:extLst>
          </p:cNvPr>
          <p:cNvSpPr txBox="1"/>
          <p:nvPr/>
        </p:nvSpPr>
        <p:spPr>
          <a:xfrm>
            <a:off x="3620034" y="3624440"/>
            <a:ext cx="1865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hidden layer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69" name="圖片 68">
            <a:extLst>
              <a:ext uri="{FF2B5EF4-FFF2-40B4-BE49-F238E27FC236}">
                <a16:creationId xmlns:a16="http://schemas.microsoft.com/office/drawing/2014/main" id="{740DCE07-490A-435B-B620-328841701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866" y="4124284"/>
            <a:ext cx="848429" cy="8625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4" name="箭號: 向右 73">
            <a:extLst>
              <a:ext uri="{FF2B5EF4-FFF2-40B4-BE49-F238E27FC236}">
                <a16:creationId xmlns:a16="http://schemas.microsoft.com/office/drawing/2014/main" id="{FCE1BB0B-3B4C-4BCA-BA4A-4DDBBAC128B6}"/>
              </a:ext>
            </a:extLst>
          </p:cNvPr>
          <p:cNvSpPr/>
          <p:nvPr/>
        </p:nvSpPr>
        <p:spPr>
          <a:xfrm rot="16200000">
            <a:off x="7975176" y="3719199"/>
            <a:ext cx="595086" cy="522515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5" name="文字方塊 74">
            <a:extLst>
              <a:ext uri="{FF2B5EF4-FFF2-40B4-BE49-F238E27FC236}">
                <a16:creationId xmlns:a16="http://schemas.microsoft.com/office/drawing/2014/main" id="{13ADDB75-704F-49A4-844E-F928D7FF0D76}"/>
              </a:ext>
            </a:extLst>
          </p:cNvPr>
          <p:cNvSpPr txBox="1"/>
          <p:nvPr/>
        </p:nvSpPr>
        <p:spPr>
          <a:xfrm>
            <a:off x="1778697" y="4741507"/>
            <a:ext cx="1517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update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72918DAB-1342-483B-A97A-6DB73C0833D3}"/>
              </a:ext>
            </a:extLst>
          </p:cNvPr>
          <p:cNvSpPr txBox="1"/>
          <p:nvPr/>
        </p:nvSpPr>
        <p:spPr>
          <a:xfrm>
            <a:off x="5622203" y="4747220"/>
            <a:ext cx="1517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fix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89" name="直線接點 88">
            <a:extLst>
              <a:ext uri="{FF2B5EF4-FFF2-40B4-BE49-F238E27FC236}">
                <a16:creationId xmlns:a16="http://schemas.microsoft.com/office/drawing/2014/main" id="{A3025167-5A3D-47E3-9B40-717B4F6F75AF}"/>
              </a:ext>
            </a:extLst>
          </p:cNvPr>
          <p:cNvCxnSpPr/>
          <p:nvPr/>
        </p:nvCxnSpPr>
        <p:spPr>
          <a:xfrm>
            <a:off x="7810978" y="4345210"/>
            <a:ext cx="1020617" cy="31796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96D9D4D4-F7D8-4C2D-8F89-9E535FFDD687}"/>
              </a:ext>
            </a:extLst>
          </p:cNvPr>
          <p:cNvSpPr txBox="1"/>
          <p:nvPr/>
        </p:nvSpPr>
        <p:spPr>
          <a:xfrm>
            <a:off x="5218919" y="5814929"/>
            <a:ext cx="24676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large network</a:t>
            </a:r>
            <a:endParaRPr kumimoji="0" lang="zh-TW" altLang="en-US" sz="28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BB57AF0-6025-47DC-9F12-7EF49D35F9A7}"/>
              </a:ext>
            </a:extLst>
          </p:cNvPr>
          <p:cNvSpPr/>
          <p:nvPr/>
        </p:nvSpPr>
        <p:spPr>
          <a:xfrm>
            <a:off x="1237598" y="2681034"/>
            <a:ext cx="67426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Generator learns to “fool” the discriminator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296BF2CE-BEC7-46BA-81BD-62B636B48F87}"/>
              </a:ext>
            </a:extLst>
          </p:cNvPr>
          <p:cNvCxnSpPr>
            <a:cxnSpLocks/>
          </p:cNvCxnSpPr>
          <p:nvPr/>
        </p:nvCxnSpPr>
        <p:spPr>
          <a:xfrm>
            <a:off x="3984047" y="4119417"/>
            <a:ext cx="913993" cy="872303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6" name="圖片 85">
            <a:extLst>
              <a:ext uri="{FF2B5EF4-FFF2-40B4-BE49-F238E27FC236}">
                <a16:creationId xmlns:a16="http://schemas.microsoft.com/office/drawing/2014/main" id="{1E1EB85C-7DB5-4D59-89E6-279B5CB44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597" y="4834558"/>
            <a:ext cx="799050" cy="8396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39C9290-B39A-4EFD-A600-90E443277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6755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55" grpId="0" animBg="1"/>
      <p:bldP spid="63" grpId="0"/>
      <p:bldP spid="68" grpId="0"/>
      <p:bldP spid="74" grpId="0" animBg="1"/>
      <p:bldP spid="75" grpId="0"/>
      <p:bldP spid="80" grpId="0"/>
      <p:bldP spid="91" grpId="0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8865B9B-C431-4CB2-9E24-A6BFF98CC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" y="693464"/>
            <a:ext cx="7886700" cy="6073095"/>
          </a:xfrm>
        </p:spPr>
        <p:txBody>
          <a:bodyPr/>
          <a:lstStyle/>
          <a:p>
            <a:r>
              <a:rPr lang="en-US" altLang="zh-TW" dirty="0"/>
              <a:t>Initialize generator and discriminator</a:t>
            </a:r>
          </a:p>
          <a:p>
            <a:r>
              <a:rPr lang="en-US" altLang="zh-TW" dirty="0"/>
              <a:t>In each training iteration:</a:t>
            </a:r>
          </a:p>
          <a:p>
            <a:endParaRPr lang="zh-TW" altLang="en-US" dirty="0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C8E07828-B004-4E7B-ACFC-C15486CA2BA1}"/>
              </a:ext>
            </a:extLst>
          </p:cNvPr>
          <p:cNvGrpSpPr/>
          <p:nvPr/>
        </p:nvGrpSpPr>
        <p:grpSpPr>
          <a:xfrm>
            <a:off x="6522028" y="626841"/>
            <a:ext cx="1698796" cy="557753"/>
            <a:chOff x="5084896" y="679363"/>
            <a:chExt cx="1698796" cy="557753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03927BB2-EE1E-4612-B68A-B1A992A03C0D}"/>
                </a:ext>
              </a:extLst>
            </p:cNvPr>
            <p:cNvSpPr/>
            <p:nvPr/>
          </p:nvSpPr>
          <p:spPr>
            <a:xfrm>
              <a:off x="6000318" y="679363"/>
              <a:ext cx="783374" cy="551357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D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1A660FB-3169-4A70-877F-683D6C004528}"/>
                </a:ext>
              </a:extLst>
            </p:cNvPr>
            <p:cNvSpPr/>
            <p:nvPr/>
          </p:nvSpPr>
          <p:spPr>
            <a:xfrm>
              <a:off x="5084896" y="679363"/>
              <a:ext cx="773176" cy="55775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G</a:t>
              </a:r>
            </a:p>
          </p:txBody>
        </p:sp>
      </p:grpSp>
      <p:sp>
        <p:nvSpPr>
          <p:cNvPr id="8" name="文字方塊 7">
            <a:extLst>
              <a:ext uri="{FF2B5EF4-FFF2-40B4-BE49-F238E27FC236}">
                <a16:creationId xmlns:a16="http://schemas.microsoft.com/office/drawing/2014/main" id="{CD6ACC78-9170-414F-942C-CE800B7FC910}"/>
              </a:ext>
            </a:extLst>
          </p:cNvPr>
          <p:cNvSpPr txBox="1"/>
          <p:nvPr/>
        </p:nvSpPr>
        <p:spPr>
          <a:xfrm>
            <a:off x="359057" y="2598003"/>
            <a:ext cx="1425110" cy="83099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Learning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BDDB249-99B1-46CB-B183-3C60ABFEE051}"/>
              </a:ext>
            </a:extLst>
          </p:cNvPr>
          <p:cNvSpPr txBox="1"/>
          <p:nvPr/>
        </p:nvSpPr>
        <p:spPr>
          <a:xfrm>
            <a:off x="2099480" y="1876600"/>
            <a:ext cx="23222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Sample some real objects: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F075F5C-F0F3-4420-9CA0-926AA73C764F}"/>
              </a:ext>
            </a:extLst>
          </p:cNvPr>
          <p:cNvSpPr txBox="1"/>
          <p:nvPr/>
        </p:nvSpPr>
        <p:spPr>
          <a:xfrm>
            <a:off x="2099480" y="2675260"/>
            <a:ext cx="213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Generate some fake objects: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D4EC1BF5-83BF-42B4-9722-54DFF8170B17}"/>
              </a:ext>
            </a:extLst>
          </p:cNvPr>
          <p:cNvGrpSpPr/>
          <p:nvPr/>
        </p:nvGrpSpPr>
        <p:grpSpPr>
          <a:xfrm>
            <a:off x="4233080" y="1944068"/>
            <a:ext cx="2851417" cy="731192"/>
            <a:chOff x="3798412" y="6111526"/>
            <a:chExt cx="2162335" cy="554490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C3F235E3-3790-4CEC-BC14-6B5138F99B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747" y="6126016"/>
              <a:ext cx="540000" cy="540000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93AF2D4C-5ABF-4EC9-A575-BB1C2B53B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8412" y="6111526"/>
              <a:ext cx="540000" cy="540000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84527AAC-87FE-45CC-A533-774F46B5D2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747" y="6126016"/>
              <a:ext cx="540000" cy="540000"/>
            </a:xfrm>
            <a:prstGeom prst="rect">
              <a:avLst/>
            </a:prstGeom>
          </p:spPr>
        </p:pic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0A513B47-9A64-4081-84F0-9418A403D6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0747" y="6111526"/>
              <a:ext cx="540000" cy="540000"/>
            </a:xfrm>
            <a:prstGeom prst="rect">
              <a:avLst/>
            </a:prstGeom>
          </p:spPr>
        </p:pic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24D8903A-FEC2-46D0-975D-7CAE0A6DB450}"/>
              </a:ext>
            </a:extLst>
          </p:cNvPr>
          <p:cNvSpPr/>
          <p:nvPr/>
        </p:nvSpPr>
        <p:spPr>
          <a:xfrm>
            <a:off x="5227507" y="3837275"/>
            <a:ext cx="972909" cy="70183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24E89B81-C61D-42DC-8413-3FEC1F55DC46}"/>
              </a:ext>
            </a:extLst>
          </p:cNvPr>
          <p:cNvSpPr txBox="1"/>
          <p:nvPr/>
        </p:nvSpPr>
        <p:spPr>
          <a:xfrm>
            <a:off x="121858" y="42066"/>
            <a:ext cx="3924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Algorithm</a:t>
            </a:r>
            <a:endParaRPr kumimoji="0" lang="zh-TW" altLang="en-US" sz="32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8F92AF4-1D01-401A-91C0-879369016A11}"/>
              </a:ext>
            </a:extLst>
          </p:cNvPr>
          <p:cNvSpPr/>
          <p:nvPr/>
        </p:nvSpPr>
        <p:spPr>
          <a:xfrm>
            <a:off x="7539685" y="2515963"/>
            <a:ext cx="783374" cy="55135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695F0EF-A27F-4F9F-BCB7-4816F3869F95}"/>
              </a:ext>
            </a:extLst>
          </p:cNvPr>
          <p:cNvSpPr txBox="1"/>
          <p:nvPr/>
        </p:nvSpPr>
        <p:spPr>
          <a:xfrm>
            <a:off x="7369562" y="2031229"/>
            <a:ext cx="1123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Update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F67A0AEC-66CA-4D80-8FBF-95DC9F1FD073}"/>
              </a:ext>
            </a:extLst>
          </p:cNvPr>
          <p:cNvSpPr txBox="1"/>
          <p:nvPr/>
        </p:nvSpPr>
        <p:spPr>
          <a:xfrm>
            <a:off x="372410" y="4893947"/>
            <a:ext cx="1425110" cy="83099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Learning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76042D3-7278-4722-BB8A-D8AEF3235CC9}"/>
              </a:ext>
            </a:extLst>
          </p:cNvPr>
          <p:cNvSpPr/>
          <p:nvPr/>
        </p:nvSpPr>
        <p:spPr>
          <a:xfrm>
            <a:off x="4098345" y="5354937"/>
            <a:ext cx="972909" cy="70183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25B75EEA-41C3-4EC8-B1B5-1290E314337B}"/>
              </a:ext>
            </a:extLst>
          </p:cNvPr>
          <p:cNvSpPr/>
          <p:nvPr/>
        </p:nvSpPr>
        <p:spPr>
          <a:xfrm>
            <a:off x="6916516" y="5364029"/>
            <a:ext cx="976665" cy="70183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5E9B19D0-3518-48B3-9875-2448C77153BD}"/>
              </a:ext>
            </a:extLst>
          </p:cNvPr>
          <p:cNvSpPr/>
          <p:nvPr/>
        </p:nvSpPr>
        <p:spPr>
          <a:xfrm>
            <a:off x="5304286" y="5196299"/>
            <a:ext cx="770764" cy="70654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image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33F7ADF2-A21D-46E3-8A0B-AEC4A8107034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4805468" y="4188193"/>
            <a:ext cx="422039" cy="112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48EA584C-5C4B-400D-A428-8A5CCD8CBEDE}"/>
              </a:ext>
            </a:extLst>
          </p:cNvPr>
          <p:cNvCxnSpPr>
            <a:cxnSpLocks/>
          </p:cNvCxnSpPr>
          <p:nvPr/>
        </p:nvCxnSpPr>
        <p:spPr>
          <a:xfrm flipH="1" flipV="1">
            <a:off x="4581486" y="3493622"/>
            <a:ext cx="1151350" cy="3384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485AAB39-C505-4948-A5E1-6D1173C2E721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5357995" y="3451865"/>
            <a:ext cx="355967" cy="3854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FA067F83-5E90-471E-B97E-D44C27EB381B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5713962" y="3451865"/>
            <a:ext cx="300744" cy="3854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04C5898C-FB80-4B6C-82A7-88F3DDDF92FD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5713962" y="3512730"/>
            <a:ext cx="996493" cy="3245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 48">
            <a:extLst>
              <a:ext uri="{FF2B5EF4-FFF2-40B4-BE49-F238E27FC236}">
                <a16:creationId xmlns:a16="http://schemas.microsoft.com/office/drawing/2014/main" id="{15844557-E225-472B-AB9A-00017A9AF0CD}"/>
              </a:ext>
            </a:extLst>
          </p:cNvPr>
          <p:cNvSpPr/>
          <p:nvPr/>
        </p:nvSpPr>
        <p:spPr>
          <a:xfrm>
            <a:off x="6716252" y="2240726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3DF6A6A-2223-4CA0-B853-B054E19CD9EF}"/>
              </a:ext>
            </a:extLst>
          </p:cNvPr>
          <p:cNvSpPr/>
          <p:nvPr/>
        </p:nvSpPr>
        <p:spPr>
          <a:xfrm>
            <a:off x="6047816" y="2240726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EE3D4AE4-9646-4F40-97C8-D04FB7E857E4}"/>
              </a:ext>
            </a:extLst>
          </p:cNvPr>
          <p:cNvSpPr/>
          <p:nvPr/>
        </p:nvSpPr>
        <p:spPr>
          <a:xfrm>
            <a:off x="5316100" y="2240726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065CC803-F94B-4829-87AF-2061918452B6}"/>
              </a:ext>
            </a:extLst>
          </p:cNvPr>
          <p:cNvSpPr/>
          <p:nvPr/>
        </p:nvSpPr>
        <p:spPr>
          <a:xfrm>
            <a:off x="4614596" y="2240726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53" name="直線單箭頭接點 52">
            <a:extLst>
              <a:ext uri="{FF2B5EF4-FFF2-40B4-BE49-F238E27FC236}">
                <a16:creationId xmlns:a16="http://schemas.microsoft.com/office/drawing/2014/main" id="{7F506987-0ACA-436D-BE11-540CF681E122}"/>
              </a:ext>
            </a:extLst>
          </p:cNvPr>
          <p:cNvCxnSpPr>
            <a:cxnSpLocks/>
          </p:cNvCxnSpPr>
          <p:nvPr/>
        </p:nvCxnSpPr>
        <p:spPr>
          <a:xfrm>
            <a:off x="3721677" y="5714947"/>
            <a:ext cx="37666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>
            <a:extLst>
              <a:ext uri="{FF2B5EF4-FFF2-40B4-BE49-F238E27FC236}">
                <a16:creationId xmlns:a16="http://schemas.microsoft.com/office/drawing/2014/main" id="{3C07895C-42A7-419A-A9A7-40729F8F1F76}"/>
              </a:ext>
            </a:extLst>
          </p:cNvPr>
          <p:cNvSpPr/>
          <p:nvPr/>
        </p:nvSpPr>
        <p:spPr>
          <a:xfrm>
            <a:off x="5456686" y="5348699"/>
            <a:ext cx="770764" cy="70654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image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58859995-177C-439D-BCB6-83EBE2FBB179}"/>
              </a:ext>
            </a:extLst>
          </p:cNvPr>
          <p:cNvSpPr/>
          <p:nvPr/>
        </p:nvSpPr>
        <p:spPr>
          <a:xfrm>
            <a:off x="5609086" y="5501099"/>
            <a:ext cx="770764" cy="70654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image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8C85D37A-2837-4785-BBF9-6BF546725E0B}"/>
              </a:ext>
            </a:extLst>
          </p:cNvPr>
          <p:cNvSpPr/>
          <p:nvPr/>
        </p:nvSpPr>
        <p:spPr>
          <a:xfrm>
            <a:off x="5761486" y="5653499"/>
            <a:ext cx="770764" cy="70654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image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E941DA1D-41BE-4C27-BD80-214D85C02D3D}"/>
              </a:ext>
            </a:extLst>
          </p:cNvPr>
          <p:cNvCxnSpPr>
            <a:cxnSpLocks/>
          </p:cNvCxnSpPr>
          <p:nvPr/>
        </p:nvCxnSpPr>
        <p:spPr>
          <a:xfrm>
            <a:off x="7893181" y="5695844"/>
            <a:ext cx="37666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單箭頭接點 64">
            <a:extLst>
              <a:ext uri="{FF2B5EF4-FFF2-40B4-BE49-F238E27FC236}">
                <a16:creationId xmlns:a16="http://schemas.microsoft.com/office/drawing/2014/main" id="{C6D9C328-5575-4569-842D-FC4A0BFF151E}"/>
              </a:ext>
            </a:extLst>
          </p:cNvPr>
          <p:cNvCxnSpPr>
            <a:cxnSpLocks/>
          </p:cNvCxnSpPr>
          <p:nvPr/>
        </p:nvCxnSpPr>
        <p:spPr>
          <a:xfrm>
            <a:off x="5071254" y="5706541"/>
            <a:ext cx="37666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單箭頭接點 65">
            <a:extLst>
              <a:ext uri="{FF2B5EF4-FFF2-40B4-BE49-F238E27FC236}">
                <a16:creationId xmlns:a16="http://schemas.microsoft.com/office/drawing/2014/main" id="{2F0E0C56-3017-43E5-93FD-B96F6CF36EFF}"/>
              </a:ext>
            </a:extLst>
          </p:cNvPr>
          <p:cNvCxnSpPr>
            <a:cxnSpLocks/>
          </p:cNvCxnSpPr>
          <p:nvPr/>
        </p:nvCxnSpPr>
        <p:spPr>
          <a:xfrm>
            <a:off x="6551434" y="5687362"/>
            <a:ext cx="37666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662A7075-5532-41CA-AEC2-12BF5B0FC13B}"/>
              </a:ext>
            </a:extLst>
          </p:cNvPr>
          <p:cNvSpPr/>
          <p:nvPr/>
        </p:nvSpPr>
        <p:spPr>
          <a:xfrm>
            <a:off x="8323059" y="5478618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3D49DE38-BA1A-436F-BEDF-58DAB84DE194}"/>
              </a:ext>
            </a:extLst>
          </p:cNvPr>
          <p:cNvSpPr txBox="1"/>
          <p:nvPr/>
        </p:nvSpPr>
        <p:spPr>
          <a:xfrm>
            <a:off x="3890851" y="5980696"/>
            <a:ext cx="1517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update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9" name="文字方塊 68">
            <a:extLst>
              <a:ext uri="{FF2B5EF4-FFF2-40B4-BE49-F238E27FC236}">
                <a16:creationId xmlns:a16="http://schemas.microsoft.com/office/drawing/2014/main" id="{4371C215-F084-4A0F-A5D9-390E2E95FC56}"/>
              </a:ext>
            </a:extLst>
          </p:cNvPr>
          <p:cNvSpPr txBox="1"/>
          <p:nvPr/>
        </p:nvSpPr>
        <p:spPr>
          <a:xfrm>
            <a:off x="6752199" y="6006770"/>
            <a:ext cx="1517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fix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5090D426-518A-4B86-BC74-CCF3B209A96F}"/>
              </a:ext>
            </a:extLst>
          </p:cNvPr>
          <p:cNvGrpSpPr/>
          <p:nvPr/>
        </p:nvGrpSpPr>
        <p:grpSpPr>
          <a:xfrm>
            <a:off x="4562292" y="4539111"/>
            <a:ext cx="1199194" cy="815826"/>
            <a:chOff x="4562292" y="4539111"/>
            <a:chExt cx="1199194" cy="815826"/>
          </a:xfrm>
        </p:grpSpPr>
        <p:cxnSp>
          <p:nvCxnSpPr>
            <p:cNvPr id="73" name="直線單箭頭接點 72">
              <a:extLst>
                <a:ext uri="{FF2B5EF4-FFF2-40B4-BE49-F238E27FC236}">
                  <a16:creationId xmlns:a16="http://schemas.microsoft.com/office/drawing/2014/main" id="{5CD1F58E-A9CB-43DD-A80E-5810F9401974}"/>
                </a:ext>
              </a:extLst>
            </p:cNvPr>
            <p:cNvCxnSpPr>
              <a:cxnSpLocks/>
            </p:cNvCxnSpPr>
            <p:nvPr/>
          </p:nvCxnSpPr>
          <p:spPr>
            <a:xfrm>
              <a:off x="4562292" y="4915779"/>
              <a:ext cx="119919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單箭頭接點 73">
              <a:extLst>
                <a:ext uri="{FF2B5EF4-FFF2-40B4-BE49-F238E27FC236}">
                  <a16:creationId xmlns:a16="http://schemas.microsoft.com/office/drawing/2014/main" id="{9DB03D6E-1669-4D4A-9993-61946BEDB6E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537730" y="4727445"/>
              <a:ext cx="376668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線單箭頭接點 74">
              <a:extLst>
                <a:ext uri="{FF2B5EF4-FFF2-40B4-BE49-F238E27FC236}">
                  <a16:creationId xmlns:a16="http://schemas.microsoft.com/office/drawing/2014/main" id="{0EDBB42B-0FB5-4CB3-AF8D-62F7CC982CEE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 flipV="1">
              <a:off x="4584800" y="4893947"/>
              <a:ext cx="0" cy="46099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8" name="圖片 57">
            <a:extLst>
              <a:ext uri="{FF2B5EF4-FFF2-40B4-BE49-F238E27FC236}">
                <a16:creationId xmlns:a16="http://schemas.microsoft.com/office/drawing/2014/main" id="{341938F7-AA60-470D-9873-394EE1F59F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3103" y="2784829"/>
            <a:ext cx="2801716" cy="697569"/>
          </a:xfrm>
          <a:prstGeom prst="rect">
            <a:avLst/>
          </a:prstGeom>
        </p:spPr>
      </p:pic>
      <p:sp>
        <p:nvSpPr>
          <p:cNvPr id="45" name="矩形 44">
            <a:extLst>
              <a:ext uri="{FF2B5EF4-FFF2-40B4-BE49-F238E27FC236}">
                <a16:creationId xmlns:a16="http://schemas.microsoft.com/office/drawing/2014/main" id="{5864FFE2-0E73-4274-A838-658F205F6179}"/>
              </a:ext>
            </a:extLst>
          </p:cNvPr>
          <p:cNvSpPr/>
          <p:nvPr/>
        </p:nvSpPr>
        <p:spPr>
          <a:xfrm>
            <a:off x="6722764" y="3055549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CB82E3EB-7FCD-421B-B5E7-62EAE54EC23C}"/>
              </a:ext>
            </a:extLst>
          </p:cNvPr>
          <p:cNvSpPr/>
          <p:nvPr/>
        </p:nvSpPr>
        <p:spPr>
          <a:xfrm>
            <a:off x="6054328" y="3055549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F964FB04-ABE9-443B-AA66-EEDA8B5DE37A}"/>
              </a:ext>
            </a:extLst>
          </p:cNvPr>
          <p:cNvSpPr/>
          <p:nvPr/>
        </p:nvSpPr>
        <p:spPr>
          <a:xfrm>
            <a:off x="5322612" y="3055549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71483682-3DAF-4FF9-8816-5F4B1C13E5F8}"/>
              </a:ext>
            </a:extLst>
          </p:cNvPr>
          <p:cNvSpPr/>
          <p:nvPr/>
        </p:nvSpPr>
        <p:spPr>
          <a:xfrm>
            <a:off x="4621108" y="3055549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8A70ED21-07B8-4385-ACC2-D6CB590B9C77}"/>
              </a:ext>
            </a:extLst>
          </p:cNvPr>
          <p:cNvSpPr/>
          <p:nvPr/>
        </p:nvSpPr>
        <p:spPr>
          <a:xfrm>
            <a:off x="1962150" y="5062172"/>
            <a:ext cx="6947325" cy="1467818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6A73CAD9-E371-4645-A26C-E0DB0E674685}"/>
              </a:ext>
            </a:extLst>
          </p:cNvPr>
          <p:cNvSpPr/>
          <p:nvPr/>
        </p:nvSpPr>
        <p:spPr>
          <a:xfrm>
            <a:off x="1962150" y="1804041"/>
            <a:ext cx="6947325" cy="3222309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70" name="直線單箭頭接點 69">
            <a:extLst>
              <a:ext uri="{FF2B5EF4-FFF2-40B4-BE49-F238E27FC236}">
                <a16:creationId xmlns:a16="http://schemas.microsoft.com/office/drawing/2014/main" id="{2B4F484D-3C2F-4321-82A5-7B78E7C358D7}"/>
              </a:ext>
            </a:extLst>
          </p:cNvPr>
          <p:cNvCxnSpPr>
            <a:cxnSpLocks/>
          </p:cNvCxnSpPr>
          <p:nvPr/>
        </p:nvCxnSpPr>
        <p:spPr>
          <a:xfrm flipH="1">
            <a:off x="7404849" y="3067320"/>
            <a:ext cx="526523" cy="229670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>
            <a:extLst>
              <a:ext uri="{FF2B5EF4-FFF2-40B4-BE49-F238E27FC236}">
                <a16:creationId xmlns:a16="http://schemas.microsoft.com/office/drawing/2014/main" id="{76DF4876-61BD-4BB4-815F-06CF3BD8C34C}"/>
              </a:ext>
            </a:extLst>
          </p:cNvPr>
          <p:cNvSpPr/>
          <p:nvPr/>
        </p:nvSpPr>
        <p:spPr>
          <a:xfrm rot="5400000">
            <a:off x="2990405" y="4000729"/>
            <a:ext cx="905437" cy="2988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B201949B-4BDC-41F9-AB4D-A65CA4FC8175}"/>
              </a:ext>
            </a:extLst>
          </p:cNvPr>
          <p:cNvSpPr/>
          <p:nvPr/>
        </p:nvSpPr>
        <p:spPr>
          <a:xfrm rot="5400000">
            <a:off x="3374842" y="4000729"/>
            <a:ext cx="905437" cy="29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8AACC874-CFE9-4868-B496-943DC15426DE}"/>
              </a:ext>
            </a:extLst>
          </p:cNvPr>
          <p:cNvSpPr/>
          <p:nvPr/>
        </p:nvSpPr>
        <p:spPr>
          <a:xfrm rot="5400000">
            <a:off x="3759279" y="4000729"/>
            <a:ext cx="905437" cy="2988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2E7B76E4-0746-4A6B-94EE-FEBC74C8618F}"/>
              </a:ext>
            </a:extLst>
          </p:cNvPr>
          <p:cNvSpPr/>
          <p:nvPr/>
        </p:nvSpPr>
        <p:spPr>
          <a:xfrm rot="5400000">
            <a:off x="4143715" y="4000729"/>
            <a:ext cx="905437" cy="29882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B1486409-B83F-457D-9F0A-BAC6AFDCF532}"/>
              </a:ext>
            </a:extLst>
          </p:cNvPr>
          <p:cNvSpPr/>
          <p:nvPr/>
        </p:nvSpPr>
        <p:spPr>
          <a:xfrm rot="5400000">
            <a:off x="1918435" y="5575534"/>
            <a:ext cx="905437" cy="2988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D388E58B-143A-4280-A916-1F5B22FD02BB}"/>
              </a:ext>
            </a:extLst>
          </p:cNvPr>
          <p:cNvSpPr/>
          <p:nvPr/>
        </p:nvSpPr>
        <p:spPr>
          <a:xfrm rot="5400000">
            <a:off x="2302872" y="5575534"/>
            <a:ext cx="905437" cy="29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2EB554F0-50EF-4557-979C-764F6404BF1B}"/>
              </a:ext>
            </a:extLst>
          </p:cNvPr>
          <p:cNvSpPr/>
          <p:nvPr/>
        </p:nvSpPr>
        <p:spPr>
          <a:xfrm rot="5400000">
            <a:off x="2687309" y="5575534"/>
            <a:ext cx="905437" cy="2988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FC4E0DEA-11D5-49E7-BDCD-A5AC2F9DC256}"/>
              </a:ext>
            </a:extLst>
          </p:cNvPr>
          <p:cNvSpPr/>
          <p:nvPr/>
        </p:nvSpPr>
        <p:spPr>
          <a:xfrm rot="5400000">
            <a:off x="3071745" y="5575534"/>
            <a:ext cx="905437" cy="29882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23BE67E5-E37E-4E65-BD0F-A1973F9E8473}"/>
              </a:ext>
            </a:extLst>
          </p:cNvPr>
          <p:cNvSpPr txBox="1"/>
          <p:nvPr/>
        </p:nvSpPr>
        <p:spPr>
          <a:xfrm>
            <a:off x="5696611" y="3886744"/>
            <a:ext cx="1517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fix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D9F869-99D7-4705-8B79-E2E6614E5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8610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7" grpId="0" animBg="1"/>
      <p:bldP spid="22" grpId="0" animBg="1"/>
      <p:bldP spid="23" grpId="0"/>
      <p:bldP spid="24" grpId="0" animBg="1"/>
      <p:bldP spid="25" grpId="0" animBg="1"/>
      <p:bldP spid="26" grpId="0" animBg="1"/>
      <p:bldP spid="27" grpId="0" animBg="1"/>
      <p:bldP spid="49" grpId="0" animBg="1"/>
      <p:bldP spid="50" grpId="0" animBg="1"/>
      <p:bldP spid="51" grpId="0" animBg="1"/>
      <p:bldP spid="52" grpId="0" animBg="1"/>
      <p:bldP spid="61" grpId="0" animBg="1"/>
      <p:bldP spid="62" grpId="0" animBg="1"/>
      <p:bldP spid="63" grpId="0" animBg="1"/>
      <p:bldP spid="67" grpId="0" animBg="1"/>
      <p:bldP spid="68" grpId="0"/>
      <p:bldP spid="69" grpId="0"/>
      <p:bldP spid="45" grpId="0" animBg="1"/>
      <p:bldP spid="46" grpId="0" animBg="1"/>
      <p:bldP spid="47" grpId="0" animBg="1"/>
      <p:bldP spid="48" grpId="0" animBg="1"/>
      <p:bldP spid="59" grpId="0" animBg="1"/>
      <p:bldP spid="60" grpId="0" animBg="1"/>
      <p:bldP spid="72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7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720000" y="5810400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100 updates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857" y="1404000"/>
            <a:ext cx="4775200" cy="4775200"/>
          </a:xfr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C8CCE2C7-A113-460F-98A6-3E4DD6ADBDB9}"/>
              </a:ext>
            </a:extLst>
          </p:cNvPr>
          <p:cNvSpPr/>
          <p:nvPr/>
        </p:nvSpPr>
        <p:spPr>
          <a:xfrm>
            <a:off x="2719172" y="6308208"/>
            <a:ext cx="62156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Source of training data: 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https://zhuanlan.zhihu.com/p/24767059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EADB4B6-A211-4EBB-9C41-89669C94A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4445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720000" y="5810400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1000 updates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000" y="1404000"/>
            <a:ext cx="4773600" cy="4773600"/>
          </a:xfr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66A146C-7CD0-4081-B1FD-F57054A72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0520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720000" y="5810400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2000 updates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3" name="內容版面配置區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999" y="1403999"/>
            <a:ext cx="4773600" cy="4773600"/>
          </a:xfr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BE7A14B-7EEC-4D4A-A328-021AD5195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3636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圖片 36">
            <a:extLst>
              <a:ext uri="{FF2B5EF4-FFF2-40B4-BE49-F238E27FC236}">
                <a16:creationId xmlns:a16="http://schemas.microsoft.com/office/drawing/2014/main" id="{131A1B5D-12AB-4065-AD8E-31D8C74A5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753" y="3991812"/>
            <a:ext cx="1403884" cy="1384654"/>
          </a:xfrm>
          <a:prstGeom prst="rect">
            <a:avLst/>
          </a:prstGeom>
        </p:spPr>
      </p:pic>
      <p:pic>
        <p:nvPicPr>
          <p:cNvPr id="61" name="圖片 60">
            <a:extLst>
              <a:ext uri="{FF2B5EF4-FFF2-40B4-BE49-F238E27FC236}">
                <a16:creationId xmlns:a16="http://schemas.microsoft.com/office/drawing/2014/main" id="{C06F77AC-AC5B-42AD-931E-0EB5FC499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2651" y="2212071"/>
            <a:ext cx="2564797" cy="3111954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400" dirty="0"/>
              <a:t>Network as </a:t>
            </a:r>
            <a:r>
              <a:rPr lang="en-US" altLang="zh-TW" dirty="0"/>
              <a:t>Generator </a:t>
            </a:r>
            <a:endParaRPr lang="zh-TW" altLang="en-US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46BF8A8C-3E37-44D9-B6BD-6D17198B39B1}"/>
              </a:ext>
            </a:extLst>
          </p:cNvPr>
          <p:cNvSpPr/>
          <p:nvPr/>
        </p:nvSpPr>
        <p:spPr>
          <a:xfrm>
            <a:off x="3352537" y="2860065"/>
            <a:ext cx="1743227" cy="11255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Network</a:t>
            </a:r>
            <a:endParaRPr lang="zh-TW" altLang="en-US" sz="2800" dirty="0"/>
          </a:p>
        </p:txBody>
      </p:sp>
      <p:cxnSp>
        <p:nvCxnSpPr>
          <p:cNvPr id="43" name="直線單箭頭接點 42">
            <a:extLst>
              <a:ext uri="{FF2B5EF4-FFF2-40B4-BE49-F238E27FC236}">
                <a16:creationId xmlns:a16="http://schemas.microsoft.com/office/drawing/2014/main" id="{F3B18932-49AC-42A3-9882-5B65DAE00AA9}"/>
              </a:ext>
            </a:extLst>
          </p:cNvPr>
          <p:cNvCxnSpPr>
            <a:cxnSpLocks/>
          </p:cNvCxnSpPr>
          <p:nvPr/>
        </p:nvCxnSpPr>
        <p:spPr>
          <a:xfrm>
            <a:off x="2516144" y="2309931"/>
            <a:ext cx="836393" cy="58417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693BA65E-13B1-45DC-A8C1-B98E40D925D3}"/>
              </a:ext>
            </a:extLst>
          </p:cNvPr>
          <p:cNvCxnSpPr>
            <a:cxnSpLocks/>
          </p:cNvCxnSpPr>
          <p:nvPr/>
        </p:nvCxnSpPr>
        <p:spPr>
          <a:xfrm>
            <a:off x="5214542" y="3423714"/>
            <a:ext cx="684229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文字方塊 44">
                <a:extLst>
                  <a:ext uri="{FF2B5EF4-FFF2-40B4-BE49-F238E27FC236}">
                    <a16:creationId xmlns:a16="http://schemas.microsoft.com/office/drawing/2014/main" id="{1438F61D-C9DD-411E-872E-FC5505107237}"/>
                  </a:ext>
                </a:extLst>
              </p:cNvPr>
              <p:cNvSpPr txBox="1"/>
              <p:nvPr/>
            </p:nvSpPr>
            <p:spPr>
              <a:xfrm>
                <a:off x="2070960" y="4374955"/>
                <a:ext cx="40793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𝑧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45" name="文字方塊 44">
                <a:extLst>
                  <a:ext uri="{FF2B5EF4-FFF2-40B4-BE49-F238E27FC236}">
                    <a16:creationId xmlns:a16="http://schemas.microsoft.com/office/drawing/2014/main" id="{1438F61D-C9DD-411E-872E-FC55051072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0960" y="4374955"/>
                <a:ext cx="407932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E3663F51-6666-4FC6-A370-CA15E8F1F95F}"/>
                  </a:ext>
                </a:extLst>
              </p:cNvPr>
              <p:cNvSpPr txBox="1"/>
              <p:nvPr/>
            </p:nvSpPr>
            <p:spPr>
              <a:xfrm>
                <a:off x="5980266" y="3173402"/>
                <a:ext cx="4303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𝑦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E3663F51-6666-4FC6-A370-CA15E8F1F9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0266" y="3173402"/>
                <a:ext cx="430374" cy="461665"/>
              </a:xfrm>
              <a:prstGeom prst="rect">
                <a:avLst/>
              </a:prstGeom>
              <a:blipFill>
                <a:blip r:embed="rId6"/>
                <a:stretch>
                  <a:fillRect b="-1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橢圓 37">
            <a:extLst>
              <a:ext uri="{FF2B5EF4-FFF2-40B4-BE49-F238E27FC236}">
                <a16:creationId xmlns:a16="http://schemas.microsoft.com/office/drawing/2014/main" id="{B3E0FEB3-AAED-401D-9A9C-BEF45FCEA66C}"/>
              </a:ext>
            </a:extLst>
          </p:cNvPr>
          <p:cNvSpPr/>
          <p:nvPr/>
        </p:nvSpPr>
        <p:spPr>
          <a:xfrm>
            <a:off x="1816126" y="4843240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854520F5-1B49-464F-806B-F5E8F1651D94}"/>
              </a:ext>
            </a:extLst>
          </p:cNvPr>
          <p:cNvSpPr txBox="1"/>
          <p:nvPr/>
        </p:nvSpPr>
        <p:spPr>
          <a:xfrm>
            <a:off x="1044184" y="3211594"/>
            <a:ext cx="1663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Simple Distribution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1" name="橢圓 50">
            <a:extLst>
              <a:ext uri="{FF2B5EF4-FFF2-40B4-BE49-F238E27FC236}">
                <a16:creationId xmlns:a16="http://schemas.microsoft.com/office/drawing/2014/main" id="{BFD490FB-618F-4F6F-977B-AB811A7DEB45}"/>
              </a:ext>
            </a:extLst>
          </p:cNvPr>
          <p:cNvSpPr/>
          <p:nvPr/>
        </p:nvSpPr>
        <p:spPr>
          <a:xfrm>
            <a:off x="1467799" y="4341160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2" name="橢圓 51">
            <a:extLst>
              <a:ext uri="{FF2B5EF4-FFF2-40B4-BE49-F238E27FC236}">
                <a16:creationId xmlns:a16="http://schemas.microsoft.com/office/drawing/2014/main" id="{3A5DCCF9-C616-4629-A47F-73BAD860F36B}"/>
              </a:ext>
            </a:extLst>
          </p:cNvPr>
          <p:cNvSpPr/>
          <p:nvPr/>
        </p:nvSpPr>
        <p:spPr>
          <a:xfrm>
            <a:off x="1394446" y="4695506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4" name="橢圓 53">
            <a:extLst>
              <a:ext uri="{FF2B5EF4-FFF2-40B4-BE49-F238E27FC236}">
                <a16:creationId xmlns:a16="http://schemas.microsoft.com/office/drawing/2014/main" id="{46932BFC-D6D1-43D7-8116-414B70386BD9}"/>
              </a:ext>
            </a:extLst>
          </p:cNvPr>
          <p:cNvSpPr/>
          <p:nvPr/>
        </p:nvSpPr>
        <p:spPr>
          <a:xfrm>
            <a:off x="1942815" y="4317361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5" name="橢圓 54">
            <a:extLst>
              <a:ext uri="{FF2B5EF4-FFF2-40B4-BE49-F238E27FC236}">
                <a16:creationId xmlns:a16="http://schemas.microsoft.com/office/drawing/2014/main" id="{2FEB15B3-044B-4B93-9CC8-C846D733AD7D}"/>
              </a:ext>
            </a:extLst>
          </p:cNvPr>
          <p:cNvSpPr/>
          <p:nvPr/>
        </p:nvSpPr>
        <p:spPr>
          <a:xfrm>
            <a:off x="6412602" y="4490929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7" name="橢圓 56">
            <a:extLst>
              <a:ext uri="{FF2B5EF4-FFF2-40B4-BE49-F238E27FC236}">
                <a16:creationId xmlns:a16="http://schemas.microsoft.com/office/drawing/2014/main" id="{199281AA-88AC-40BE-ABF0-597213089A75}"/>
              </a:ext>
            </a:extLst>
          </p:cNvPr>
          <p:cNvSpPr/>
          <p:nvPr/>
        </p:nvSpPr>
        <p:spPr>
          <a:xfrm>
            <a:off x="5995404" y="2860065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9" name="橢圓 58">
            <a:extLst>
              <a:ext uri="{FF2B5EF4-FFF2-40B4-BE49-F238E27FC236}">
                <a16:creationId xmlns:a16="http://schemas.microsoft.com/office/drawing/2014/main" id="{DD23F399-E091-4C09-8CA7-CFC44EE688FD}"/>
              </a:ext>
            </a:extLst>
          </p:cNvPr>
          <p:cNvSpPr/>
          <p:nvPr/>
        </p:nvSpPr>
        <p:spPr>
          <a:xfrm>
            <a:off x="7322641" y="2860065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0" name="橢圓 59">
            <a:extLst>
              <a:ext uri="{FF2B5EF4-FFF2-40B4-BE49-F238E27FC236}">
                <a16:creationId xmlns:a16="http://schemas.microsoft.com/office/drawing/2014/main" id="{97339BCD-1584-4E92-B0C5-C87665B55DFB}"/>
              </a:ext>
            </a:extLst>
          </p:cNvPr>
          <p:cNvSpPr/>
          <p:nvPr/>
        </p:nvSpPr>
        <p:spPr>
          <a:xfrm>
            <a:off x="7322641" y="3483044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字方塊 14">
                <a:extLst>
                  <a:ext uri="{FF2B5EF4-FFF2-40B4-BE49-F238E27FC236}">
                    <a16:creationId xmlns:a16="http://schemas.microsoft.com/office/drawing/2014/main" id="{FB38532B-F109-41A1-B58E-2799D4D27B2A}"/>
                  </a:ext>
                </a:extLst>
              </p:cNvPr>
              <p:cNvSpPr txBox="1"/>
              <p:nvPr/>
            </p:nvSpPr>
            <p:spPr>
              <a:xfrm>
                <a:off x="3618487" y="4015048"/>
                <a:ext cx="198580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TW" altLang="en-US" sz="280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zh-TW" altLang="en-US" sz="2800" dirty="0"/>
                  <a:t> </a:t>
                </a:r>
                <a:r>
                  <a:rPr lang="en-US" altLang="zh-TW" sz="2800" b="1" dirty="0"/>
                  <a:t>Generator </a:t>
                </a:r>
                <a:endParaRPr lang="zh-TW" altLang="en-US" sz="2800" b="1" dirty="0"/>
              </a:p>
            </p:txBody>
          </p:sp>
        </mc:Choice>
        <mc:Fallback>
          <p:sp>
            <p:nvSpPr>
              <p:cNvPr id="15" name="文字方塊 14">
                <a:extLst>
                  <a:ext uri="{FF2B5EF4-FFF2-40B4-BE49-F238E27FC236}">
                    <a16:creationId xmlns:a16="http://schemas.microsoft.com/office/drawing/2014/main" id="{FB38532B-F109-41A1-B58E-2799D4D27B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8487" y="4015048"/>
                <a:ext cx="1985800" cy="430887"/>
              </a:xfrm>
              <a:prstGeom prst="rect">
                <a:avLst/>
              </a:prstGeom>
              <a:blipFill>
                <a:blip r:embed="rId7"/>
                <a:stretch>
                  <a:fillRect t="-24286" r="-10154" b="-5142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2" name="文字方塊 61">
            <a:extLst>
              <a:ext uri="{FF2B5EF4-FFF2-40B4-BE49-F238E27FC236}">
                <a16:creationId xmlns:a16="http://schemas.microsoft.com/office/drawing/2014/main" id="{145BACA6-FEC6-4975-8E1B-4BAE44782331}"/>
              </a:ext>
            </a:extLst>
          </p:cNvPr>
          <p:cNvSpPr txBox="1"/>
          <p:nvPr/>
        </p:nvSpPr>
        <p:spPr>
          <a:xfrm>
            <a:off x="6846068" y="4145312"/>
            <a:ext cx="1663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Complex Distribution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290267D8-D513-4A21-A445-87DB0AB6425D}"/>
                  </a:ext>
                </a:extLst>
              </p:cNvPr>
              <p:cNvSpPr txBox="1"/>
              <p:nvPr/>
            </p:nvSpPr>
            <p:spPr>
              <a:xfrm>
                <a:off x="2052493" y="1932238"/>
                <a:ext cx="42639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𝑥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63" name="文字方塊 62">
                <a:extLst>
                  <a:ext uri="{FF2B5EF4-FFF2-40B4-BE49-F238E27FC236}">
                    <a16:creationId xmlns:a16="http://schemas.microsoft.com/office/drawing/2014/main" id="{290267D8-D513-4A21-A445-87DB0AB642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2493" y="1932238"/>
                <a:ext cx="426399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98D019A3-8446-470B-B63D-D24C287C67FB}"/>
              </a:ext>
            </a:extLst>
          </p:cNvPr>
          <p:cNvCxnSpPr>
            <a:cxnSpLocks/>
          </p:cNvCxnSpPr>
          <p:nvPr/>
        </p:nvCxnSpPr>
        <p:spPr>
          <a:xfrm flipV="1">
            <a:off x="2510306" y="3942732"/>
            <a:ext cx="836393" cy="58417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320DD20-8489-4DF7-B66E-7258B6110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74FDCCF-689B-4C55-BD10-4574693C133D}"/>
              </a:ext>
            </a:extLst>
          </p:cNvPr>
          <p:cNvSpPr txBox="1"/>
          <p:nvPr/>
        </p:nvSpPr>
        <p:spPr>
          <a:xfrm>
            <a:off x="2538637" y="5240554"/>
            <a:ext cx="34567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We know its formulation, so we can sample from it.</a:t>
            </a:r>
            <a:endParaRPr lang="zh-TW" altLang="en-US" sz="2400" dirty="0"/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5E675D8E-5C4B-469F-AAE7-624C5B62A7DD}"/>
              </a:ext>
            </a:extLst>
          </p:cNvPr>
          <p:cNvCxnSpPr>
            <a:cxnSpLocks/>
          </p:cNvCxnSpPr>
          <p:nvPr/>
        </p:nvCxnSpPr>
        <p:spPr>
          <a:xfrm>
            <a:off x="2162077" y="5043640"/>
            <a:ext cx="376560" cy="36159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702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5" grpId="0"/>
      <p:bldP spid="46" grpId="0"/>
      <p:bldP spid="38" grpId="0" animBg="1"/>
      <p:bldP spid="50" grpId="0"/>
      <p:bldP spid="51" grpId="0" animBg="1"/>
      <p:bldP spid="52" grpId="0" animBg="1"/>
      <p:bldP spid="54" grpId="0" animBg="1"/>
      <p:bldP spid="55" grpId="0" animBg="1"/>
      <p:bldP spid="57" grpId="0" animBg="1"/>
      <p:bldP spid="59" grpId="0" animBg="1"/>
      <p:bldP spid="60" grpId="0" animBg="1"/>
      <p:bldP spid="15" grpId="0"/>
      <p:bldP spid="62" grpId="0"/>
      <p:bldP spid="63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720000" y="5810400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5000 updates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999" y="1403235"/>
            <a:ext cx="4773600" cy="4773600"/>
          </a:xfr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5BE9FA9-CE2F-48AB-B6D5-FE8110EF9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621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720000" y="5810400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10,000 updates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999" y="1403999"/>
            <a:ext cx="4773600" cy="4773600"/>
          </a:xfr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69CAE50-D226-413E-95F4-D800A52BE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4235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720000" y="5810400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20,000 updates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000" y="1404000"/>
            <a:ext cx="4773600" cy="4773600"/>
          </a:xfr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81F002A-7035-410C-ACB0-16626D100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4089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719868" y="5809869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50,000 updates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000" y="1404000"/>
            <a:ext cx="4775201" cy="4775201"/>
          </a:xfr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46D4D3E-2FA9-4BF3-A776-BA0B672B5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2262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44DA6FD-9B58-4C4F-8028-EC6BEB2B78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3" r="6847"/>
          <a:stretch/>
        </p:blipFill>
        <p:spPr>
          <a:xfrm>
            <a:off x="20" y="10"/>
            <a:ext cx="5650972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0F03D2A-9956-4441-AF91-8FB63154A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9843" y="3996294"/>
            <a:ext cx="3287724" cy="162182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The faces generated by machine.</a:t>
            </a:r>
            <a:endParaRPr lang="en-US" altLang="zh-TW" sz="32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B6B79CC-B2D9-413C-8B50-1D19572B93D0}"/>
              </a:ext>
            </a:extLst>
          </p:cNvPr>
          <p:cNvSpPr/>
          <p:nvPr/>
        </p:nvSpPr>
        <p:spPr>
          <a:xfrm>
            <a:off x="7072843" y="5732417"/>
            <a:ext cx="20711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圖片生成：</a:t>
            </a:r>
            <a:endParaRPr lang="en-US" altLang="zh-TW" dirty="0"/>
          </a:p>
          <a:p>
            <a:r>
              <a:rPr lang="zh-TW" altLang="en-US" dirty="0"/>
              <a:t>吳宗翰、謝濬丞、</a:t>
            </a:r>
            <a:endParaRPr lang="en-US" altLang="zh-TW" dirty="0"/>
          </a:p>
          <a:p>
            <a:r>
              <a:rPr lang="zh-TW" altLang="en-US" dirty="0"/>
              <a:t>陳延昊、錢柏均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3E1AD95-0E35-4618-B8F3-8F65578C2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02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A9846F-C53D-4D9D-A894-7A073C4DA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 2019, with </a:t>
            </a:r>
            <a:r>
              <a:rPr lang="en-US" altLang="zh-TW" dirty="0" err="1"/>
              <a:t>StyleGAN</a:t>
            </a:r>
            <a:r>
              <a:rPr lang="en-US" altLang="zh-TW" dirty="0"/>
              <a:t> ……</a:t>
            </a:r>
            <a:endParaRPr lang="zh-TW" altLang="en-US" dirty="0"/>
          </a:p>
        </p:txBody>
      </p:sp>
      <p:pic>
        <p:nvPicPr>
          <p:cNvPr id="4" name="2019-02-11-stylegan-danbooru2017faces-interpolation">
            <a:hlinkClick r:id="" action="ppaction://media"/>
            <a:extLst>
              <a:ext uri="{FF2B5EF4-FFF2-40B4-BE49-F238E27FC236}">
                <a16:creationId xmlns:a16="http://schemas.microsoft.com/office/drawing/2014/main" id="{4566C97F-0DAE-4478-8112-FB3C15E8A0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24843" y="1573491"/>
            <a:ext cx="4351338" cy="4351338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86EB435-E105-41FA-9017-B4EB57FADF4B}"/>
              </a:ext>
            </a:extLst>
          </p:cNvPr>
          <p:cNvSpPr/>
          <p:nvPr/>
        </p:nvSpPr>
        <p:spPr>
          <a:xfrm>
            <a:off x="456048" y="5785328"/>
            <a:ext cx="39469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Source of video: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https://www.gwern.net/Faces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48470B2-CA18-47F5-AFC0-DA74F984D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2012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EE486D-9FD6-4D2F-A516-BDC500BBD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852" y="5091762"/>
            <a:ext cx="5875644" cy="1264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altLang="zh-TW" sz="6000" dirty="0"/>
              <a:t>Progressive GAN</a:t>
            </a:r>
          </a:p>
        </p:txBody>
      </p:sp>
      <p:pic>
        <p:nvPicPr>
          <p:cNvPr id="7" name="圖片 3" descr="一張含有 擺姿勢, 個人, 相片, 人 的圖片&#10;&#10;自動產生的描述">
            <a:extLst>
              <a:ext uri="{FF2B5EF4-FFF2-40B4-BE49-F238E27FC236}">
                <a16:creationId xmlns:a16="http://schemas.microsoft.com/office/drawing/2014/main" id="{F819520A-7E4A-40C5-9832-DBCD4168A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/>
          <a:stretch/>
        </p:blipFill>
        <p:spPr>
          <a:xfrm>
            <a:off x="-2987" y="10"/>
            <a:ext cx="9143999" cy="4571990"/>
          </a:xfrm>
          <a:prstGeom prst="rect">
            <a:avLst/>
          </a:prstGeom>
        </p:spPr>
      </p:pic>
      <p:cxnSp>
        <p:nvCxnSpPr>
          <p:cNvPr id="13" name="Straight Connector 9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235C16F2-3CD7-4BF0-BFB9-90E742C2AB45}"/>
              </a:ext>
            </a:extLst>
          </p:cNvPr>
          <p:cNvSpPr/>
          <p:nvPr/>
        </p:nvSpPr>
        <p:spPr>
          <a:xfrm>
            <a:off x="5358111" y="6183642"/>
            <a:ext cx="37829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i-FI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https://arxiv.org/abs/1710.10196</a:t>
            </a:r>
            <a:endParaRPr kumimoji="0" lang="en-US" altLang="zh-TW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792EF17-0F98-4612-A53D-68A8A5D84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0354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室內, 牆, 男人 的圖片&#10;&#10;描述是以高可信度產生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883" y="506614"/>
            <a:ext cx="6305550" cy="647700"/>
          </a:xfrm>
        </p:spPr>
      </p:pic>
      <p:pic>
        <p:nvPicPr>
          <p:cNvPr id="7" name="圖片 6" descr="一張含有 室內, 尋找, 男人, 相片 的圖片&#10;&#10;產生非常高可信度的描述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883" y="1218872"/>
            <a:ext cx="6305550" cy="647700"/>
          </a:xfrm>
          <a:prstGeom prst="rect">
            <a:avLst/>
          </a:prstGeom>
        </p:spPr>
      </p:pic>
      <p:pic>
        <p:nvPicPr>
          <p:cNvPr id="9" name="圖片 8" descr="一張含有 男人, 相片, 尋找, 室內 的圖片&#10;&#10;產生非常高可信度的描述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883" y="1936549"/>
            <a:ext cx="6305550" cy="647700"/>
          </a:xfrm>
          <a:prstGeom prst="rect">
            <a:avLst/>
          </a:prstGeom>
        </p:spPr>
      </p:pic>
      <p:pic>
        <p:nvPicPr>
          <p:cNvPr id="15" name="圖片 14" descr="一張含有 室內, 尋找, 服飾, 牆 的圖片&#10;&#10;描述是以高可信度產生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883" y="2661815"/>
            <a:ext cx="6305550" cy="647700"/>
          </a:xfrm>
          <a:prstGeom prst="rect">
            <a:avLst/>
          </a:prstGeom>
        </p:spPr>
      </p:pic>
      <p:pic>
        <p:nvPicPr>
          <p:cNvPr id="21" name="圖片 20" descr="一張含有 室內, 相片, 牆 的圖片&#10;&#10;描述是以高可信度產生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883" y="3401046"/>
            <a:ext cx="6305550" cy="647700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2079172" y="455988"/>
            <a:ext cx="5050972" cy="28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21A01B4-4E39-4505-9FBE-AA0E7D1C8126}"/>
              </a:ext>
            </a:extLst>
          </p:cNvPr>
          <p:cNvSpPr/>
          <p:nvPr/>
        </p:nvSpPr>
        <p:spPr>
          <a:xfrm>
            <a:off x="2079172" y="3141756"/>
            <a:ext cx="5050972" cy="9306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818EB6D7-CBBD-4554-81E8-5504CFB4DE50}"/>
              </a:ext>
            </a:extLst>
          </p:cNvPr>
          <p:cNvCxnSpPr/>
          <p:nvPr/>
        </p:nvCxnSpPr>
        <p:spPr>
          <a:xfrm>
            <a:off x="1162958" y="5598890"/>
            <a:ext cx="67818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EB3424BD-AC05-4ABB-874F-8A2A1FE1AEF3}"/>
              </a:ext>
            </a:extLst>
          </p:cNvPr>
          <p:cNvGrpSpPr/>
          <p:nvPr/>
        </p:nvGrpSpPr>
        <p:grpSpPr>
          <a:xfrm>
            <a:off x="1383084" y="4065509"/>
            <a:ext cx="696088" cy="2267992"/>
            <a:chOff x="1350426" y="3885456"/>
            <a:chExt cx="696088" cy="22679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文字方塊 1">
                  <a:extLst>
                    <a:ext uri="{FF2B5EF4-FFF2-40B4-BE49-F238E27FC236}">
                      <a16:creationId xmlns:a16="http://schemas.microsoft.com/office/drawing/2014/main" id="{E7838A7E-8298-4464-BA76-71B490E7A121}"/>
                    </a:ext>
                  </a:extLst>
                </p:cNvPr>
                <p:cNvSpPr txBox="1"/>
                <p:nvPr/>
              </p:nvSpPr>
              <p:spPr>
                <a:xfrm>
                  <a:off x="1350426" y="5537638"/>
                  <a:ext cx="696088" cy="61581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kumimoji="0" lang="en-US" altLang="zh-TW" sz="2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eqArrPr>
                              <m:e>
                                <m:r>
                                  <a:rPr kumimoji="0" lang="en-US" altLang="zh-TW" sz="2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0.0</m:t>
                                </m:r>
                              </m:e>
                              <m:e>
                                <m:r>
                                  <a:rPr kumimoji="0" lang="en-US" altLang="zh-TW" sz="2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0.0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kumimoji="0" lang="zh-TW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2" name="文字方塊 1">
                  <a:extLst>
                    <a:ext uri="{FF2B5EF4-FFF2-40B4-BE49-F238E27FC236}">
                      <a16:creationId xmlns:a16="http://schemas.microsoft.com/office/drawing/2014/main" id="{E7838A7E-8298-4464-BA76-71B490E7A12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50426" y="5537638"/>
                  <a:ext cx="696088" cy="61581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4EBB184-C72C-402E-8DE4-B52C0F58B2EE}"/>
                </a:ext>
              </a:extLst>
            </p:cNvPr>
            <p:cNvSpPr/>
            <p:nvPr/>
          </p:nvSpPr>
          <p:spPr>
            <a:xfrm>
              <a:off x="1455582" y="4302288"/>
              <a:ext cx="485775" cy="6118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G</a:t>
              </a:r>
              <a:endPara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0" name="橢圓 9">
              <a:extLst>
                <a:ext uri="{FF2B5EF4-FFF2-40B4-BE49-F238E27FC236}">
                  <a16:creationId xmlns:a16="http://schemas.microsoft.com/office/drawing/2014/main" id="{63771B06-24E8-4A0A-A7BE-B17F3E114258}"/>
                </a:ext>
              </a:extLst>
            </p:cNvPr>
            <p:cNvSpPr/>
            <p:nvPr/>
          </p:nvSpPr>
          <p:spPr>
            <a:xfrm>
              <a:off x="1603220" y="5302250"/>
              <a:ext cx="190500" cy="1905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5D3BD0A2-86EF-489C-954E-29EB656B416D}"/>
                </a:ext>
              </a:extLst>
            </p:cNvPr>
            <p:cNvCxnSpPr/>
            <p:nvPr/>
          </p:nvCxnSpPr>
          <p:spPr>
            <a:xfrm flipV="1">
              <a:off x="1717520" y="4926265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單箭頭接點 25">
              <a:extLst>
                <a:ext uri="{FF2B5EF4-FFF2-40B4-BE49-F238E27FC236}">
                  <a16:creationId xmlns:a16="http://schemas.microsoft.com/office/drawing/2014/main" id="{DB4FAD29-C15A-4920-8FC1-5B07A9FA94D6}"/>
                </a:ext>
              </a:extLst>
            </p:cNvPr>
            <p:cNvCxnSpPr/>
            <p:nvPr/>
          </p:nvCxnSpPr>
          <p:spPr>
            <a:xfrm flipV="1">
              <a:off x="1717520" y="3885456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3E4C5F07-C9E7-4E03-A8F0-021BF253CF1B}"/>
              </a:ext>
            </a:extLst>
          </p:cNvPr>
          <p:cNvGrpSpPr/>
          <p:nvPr/>
        </p:nvGrpSpPr>
        <p:grpSpPr>
          <a:xfrm>
            <a:off x="7121515" y="4109503"/>
            <a:ext cx="696088" cy="2223998"/>
            <a:chOff x="7088857" y="3909743"/>
            <a:chExt cx="696088" cy="222399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F7AB113B-D5CD-4850-B186-FF2CA75E92D8}"/>
                    </a:ext>
                  </a:extLst>
                </p:cNvPr>
                <p:cNvSpPr txBox="1"/>
                <p:nvPr/>
              </p:nvSpPr>
              <p:spPr>
                <a:xfrm>
                  <a:off x="7088857" y="5517931"/>
                  <a:ext cx="696088" cy="61581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kumimoji="0" lang="en-US" altLang="zh-TW" sz="2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eqArrPr>
                              <m:e>
                                <m:r>
                                  <a:rPr kumimoji="0" lang="en-US" altLang="zh-TW" sz="2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0.9</m:t>
                                </m:r>
                              </m:e>
                              <m:e>
                                <m:r>
                                  <a:rPr kumimoji="0" lang="en-US" altLang="zh-TW" sz="2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0.9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kumimoji="0" lang="zh-TW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F7AB113B-D5CD-4850-B186-FF2CA75E92D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8857" y="5517931"/>
                  <a:ext cx="696088" cy="615810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橢圓 21">
              <a:extLst>
                <a:ext uri="{FF2B5EF4-FFF2-40B4-BE49-F238E27FC236}">
                  <a16:creationId xmlns:a16="http://schemas.microsoft.com/office/drawing/2014/main" id="{A4EEA788-9C37-4262-A866-FAFD2FAF9175}"/>
                </a:ext>
              </a:extLst>
            </p:cNvPr>
            <p:cNvSpPr/>
            <p:nvPr/>
          </p:nvSpPr>
          <p:spPr>
            <a:xfrm>
              <a:off x="7322601" y="5277070"/>
              <a:ext cx="190500" cy="1905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cxnSp>
          <p:nvCxnSpPr>
            <p:cNvPr id="27" name="直線單箭頭接點 26">
              <a:extLst>
                <a:ext uri="{FF2B5EF4-FFF2-40B4-BE49-F238E27FC236}">
                  <a16:creationId xmlns:a16="http://schemas.microsoft.com/office/drawing/2014/main" id="{F351A1A5-BD86-40FD-8CE0-B86232B8D0B6}"/>
                </a:ext>
              </a:extLst>
            </p:cNvPr>
            <p:cNvCxnSpPr/>
            <p:nvPr/>
          </p:nvCxnSpPr>
          <p:spPr>
            <a:xfrm flipV="1">
              <a:off x="7417851" y="4927840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單箭頭接點 27">
              <a:extLst>
                <a:ext uri="{FF2B5EF4-FFF2-40B4-BE49-F238E27FC236}">
                  <a16:creationId xmlns:a16="http://schemas.microsoft.com/office/drawing/2014/main" id="{5F8D0AA6-2260-4559-9D32-145E26A6ECF0}"/>
                </a:ext>
              </a:extLst>
            </p:cNvPr>
            <p:cNvCxnSpPr/>
            <p:nvPr/>
          </p:nvCxnSpPr>
          <p:spPr>
            <a:xfrm flipV="1">
              <a:off x="7411130" y="3909743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25588F06-B33C-403E-BE32-8D9DA7EC6AB1}"/>
                </a:ext>
              </a:extLst>
            </p:cNvPr>
            <p:cNvSpPr/>
            <p:nvPr/>
          </p:nvSpPr>
          <p:spPr>
            <a:xfrm>
              <a:off x="7168242" y="4311696"/>
              <a:ext cx="485775" cy="6118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G</a:t>
              </a:r>
              <a:endPara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1E43F5C1-F07F-4A5C-9E0C-6A3C1AD54C24}"/>
                  </a:ext>
                </a:extLst>
              </p:cNvPr>
              <p:cNvSpPr txBox="1"/>
              <p:nvPr/>
            </p:nvSpPr>
            <p:spPr>
              <a:xfrm>
                <a:off x="2020687" y="571769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0.1</m:t>
                              </m:r>
                            </m:e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1E43F5C1-F07F-4A5C-9E0C-6A3C1AD54C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0687" y="5717691"/>
                <a:ext cx="696088" cy="6158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矩形 34">
            <a:extLst>
              <a:ext uri="{FF2B5EF4-FFF2-40B4-BE49-F238E27FC236}">
                <a16:creationId xmlns:a16="http://schemas.microsoft.com/office/drawing/2014/main" id="{AD509956-A6C8-4D50-B1F8-0C9E930E102D}"/>
              </a:ext>
            </a:extLst>
          </p:cNvPr>
          <p:cNvSpPr/>
          <p:nvPr/>
        </p:nvSpPr>
        <p:spPr>
          <a:xfrm>
            <a:off x="2125843" y="448234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6" name="橢圓 35">
            <a:extLst>
              <a:ext uri="{FF2B5EF4-FFF2-40B4-BE49-F238E27FC236}">
                <a16:creationId xmlns:a16="http://schemas.microsoft.com/office/drawing/2014/main" id="{D4382F1E-E685-4F96-832D-27519AECD8DA}"/>
              </a:ext>
            </a:extLst>
          </p:cNvPr>
          <p:cNvSpPr/>
          <p:nvPr/>
        </p:nvSpPr>
        <p:spPr>
          <a:xfrm>
            <a:off x="2273481" y="548230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5AA89AE6-FD34-4D48-A675-5DFA90A16750}"/>
              </a:ext>
            </a:extLst>
          </p:cNvPr>
          <p:cNvCxnSpPr/>
          <p:nvPr/>
        </p:nvCxnSpPr>
        <p:spPr>
          <a:xfrm flipV="1">
            <a:off x="2387781" y="510631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5FAABD9B-4D86-44FB-B968-524454A53648}"/>
              </a:ext>
            </a:extLst>
          </p:cNvPr>
          <p:cNvCxnSpPr/>
          <p:nvPr/>
        </p:nvCxnSpPr>
        <p:spPr>
          <a:xfrm flipV="1">
            <a:off x="2387781" y="406550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字方塊 38">
                <a:extLst>
                  <a:ext uri="{FF2B5EF4-FFF2-40B4-BE49-F238E27FC236}">
                    <a16:creationId xmlns:a16="http://schemas.microsoft.com/office/drawing/2014/main" id="{AAE9663E-FFB3-44F8-8215-F829A22B4CBB}"/>
                  </a:ext>
                </a:extLst>
              </p:cNvPr>
              <p:cNvSpPr txBox="1"/>
              <p:nvPr/>
            </p:nvSpPr>
            <p:spPr>
              <a:xfrm>
                <a:off x="2658290" y="571769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0.2</m:t>
                              </m:r>
                            </m:e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0.2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39" name="文字方塊 38">
                <a:extLst>
                  <a:ext uri="{FF2B5EF4-FFF2-40B4-BE49-F238E27FC236}">
                    <a16:creationId xmlns:a16="http://schemas.microsoft.com/office/drawing/2014/main" id="{AAE9663E-FFB3-44F8-8215-F829A22B4C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290" y="5717691"/>
                <a:ext cx="696088" cy="6158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矩形 39">
            <a:extLst>
              <a:ext uri="{FF2B5EF4-FFF2-40B4-BE49-F238E27FC236}">
                <a16:creationId xmlns:a16="http://schemas.microsoft.com/office/drawing/2014/main" id="{56DD9234-625A-40F0-ACE3-F72972784E60}"/>
              </a:ext>
            </a:extLst>
          </p:cNvPr>
          <p:cNvSpPr/>
          <p:nvPr/>
        </p:nvSpPr>
        <p:spPr>
          <a:xfrm>
            <a:off x="2763446" y="448234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1" name="橢圓 40">
            <a:extLst>
              <a:ext uri="{FF2B5EF4-FFF2-40B4-BE49-F238E27FC236}">
                <a16:creationId xmlns:a16="http://schemas.microsoft.com/office/drawing/2014/main" id="{1DC4BD09-B3CE-432B-B032-23AB7C9B85CA}"/>
              </a:ext>
            </a:extLst>
          </p:cNvPr>
          <p:cNvSpPr/>
          <p:nvPr/>
        </p:nvSpPr>
        <p:spPr>
          <a:xfrm>
            <a:off x="2911084" y="548230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50CDEC49-9433-46E7-B69E-B882D0FB946D}"/>
              </a:ext>
            </a:extLst>
          </p:cNvPr>
          <p:cNvCxnSpPr/>
          <p:nvPr/>
        </p:nvCxnSpPr>
        <p:spPr>
          <a:xfrm flipV="1">
            <a:off x="3025384" y="510631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單箭頭接點 42">
            <a:extLst>
              <a:ext uri="{FF2B5EF4-FFF2-40B4-BE49-F238E27FC236}">
                <a16:creationId xmlns:a16="http://schemas.microsoft.com/office/drawing/2014/main" id="{6E57D501-C13B-44CB-9E3E-0528F6C74431}"/>
              </a:ext>
            </a:extLst>
          </p:cNvPr>
          <p:cNvCxnSpPr/>
          <p:nvPr/>
        </p:nvCxnSpPr>
        <p:spPr>
          <a:xfrm flipV="1">
            <a:off x="3025384" y="406550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文字方塊 48">
                <a:extLst>
                  <a:ext uri="{FF2B5EF4-FFF2-40B4-BE49-F238E27FC236}">
                    <a16:creationId xmlns:a16="http://schemas.microsoft.com/office/drawing/2014/main" id="{3FE3F795-DE58-45E9-B6AE-EDB0A205261C}"/>
                  </a:ext>
                </a:extLst>
              </p:cNvPr>
              <p:cNvSpPr txBox="1"/>
              <p:nvPr/>
            </p:nvSpPr>
            <p:spPr>
              <a:xfrm>
                <a:off x="3295893" y="571769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0.3</m:t>
                              </m:r>
                            </m:e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0.3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49" name="文字方塊 48">
                <a:extLst>
                  <a:ext uri="{FF2B5EF4-FFF2-40B4-BE49-F238E27FC236}">
                    <a16:creationId xmlns:a16="http://schemas.microsoft.com/office/drawing/2014/main" id="{3FE3F795-DE58-45E9-B6AE-EDB0A20526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5893" y="5717691"/>
                <a:ext cx="696088" cy="6158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矩形 49">
            <a:extLst>
              <a:ext uri="{FF2B5EF4-FFF2-40B4-BE49-F238E27FC236}">
                <a16:creationId xmlns:a16="http://schemas.microsoft.com/office/drawing/2014/main" id="{DAA028B4-7C0B-4A47-9F35-E02CB826619C}"/>
              </a:ext>
            </a:extLst>
          </p:cNvPr>
          <p:cNvSpPr/>
          <p:nvPr/>
        </p:nvSpPr>
        <p:spPr>
          <a:xfrm>
            <a:off x="3401049" y="448234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1" name="橢圓 50">
            <a:extLst>
              <a:ext uri="{FF2B5EF4-FFF2-40B4-BE49-F238E27FC236}">
                <a16:creationId xmlns:a16="http://schemas.microsoft.com/office/drawing/2014/main" id="{B4BB75F0-9315-4DDB-BB99-E93F25560C49}"/>
              </a:ext>
            </a:extLst>
          </p:cNvPr>
          <p:cNvSpPr/>
          <p:nvPr/>
        </p:nvSpPr>
        <p:spPr>
          <a:xfrm>
            <a:off x="3548687" y="548230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52" name="直線單箭頭接點 51">
            <a:extLst>
              <a:ext uri="{FF2B5EF4-FFF2-40B4-BE49-F238E27FC236}">
                <a16:creationId xmlns:a16="http://schemas.microsoft.com/office/drawing/2014/main" id="{7EED2475-DD12-4B00-A43E-258AC97C5365}"/>
              </a:ext>
            </a:extLst>
          </p:cNvPr>
          <p:cNvCxnSpPr/>
          <p:nvPr/>
        </p:nvCxnSpPr>
        <p:spPr>
          <a:xfrm flipV="1">
            <a:off x="3662987" y="510631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>
            <a:extLst>
              <a:ext uri="{FF2B5EF4-FFF2-40B4-BE49-F238E27FC236}">
                <a16:creationId xmlns:a16="http://schemas.microsoft.com/office/drawing/2014/main" id="{D160A916-C130-46DC-ACE1-591806DCD19D}"/>
              </a:ext>
            </a:extLst>
          </p:cNvPr>
          <p:cNvCxnSpPr/>
          <p:nvPr/>
        </p:nvCxnSpPr>
        <p:spPr>
          <a:xfrm flipV="1">
            <a:off x="3662987" y="406550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字方塊 53">
                <a:extLst>
                  <a:ext uri="{FF2B5EF4-FFF2-40B4-BE49-F238E27FC236}">
                    <a16:creationId xmlns:a16="http://schemas.microsoft.com/office/drawing/2014/main" id="{5DE25788-28B0-480C-94AA-07D379C39FEA}"/>
                  </a:ext>
                </a:extLst>
              </p:cNvPr>
              <p:cNvSpPr txBox="1"/>
              <p:nvPr/>
            </p:nvSpPr>
            <p:spPr>
              <a:xfrm>
                <a:off x="3933496" y="571769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0.4</m:t>
                              </m:r>
                            </m:e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0.4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54" name="文字方塊 53">
                <a:extLst>
                  <a:ext uri="{FF2B5EF4-FFF2-40B4-BE49-F238E27FC236}">
                    <a16:creationId xmlns:a16="http://schemas.microsoft.com/office/drawing/2014/main" id="{5DE25788-28B0-480C-94AA-07D379C39F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3496" y="5717691"/>
                <a:ext cx="696088" cy="6158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矩形 54">
            <a:extLst>
              <a:ext uri="{FF2B5EF4-FFF2-40B4-BE49-F238E27FC236}">
                <a16:creationId xmlns:a16="http://schemas.microsoft.com/office/drawing/2014/main" id="{7911048C-3795-4578-A1A3-1E7C4A6F9DCD}"/>
              </a:ext>
            </a:extLst>
          </p:cNvPr>
          <p:cNvSpPr/>
          <p:nvPr/>
        </p:nvSpPr>
        <p:spPr>
          <a:xfrm>
            <a:off x="4038652" y="448234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6" name="橢圓 55">
            <a:extLst>
              <a:ext uri="{FF2B5EF4-FFF2-40B4-BE49-F238E27FC236}">
                <a16:creationId xmlns:a16="http://schemas.microsoft.com/office/drawing/2014/main" id="{52495EBB-EA58-4E95-8317-BD96DABFE9B9}"/>
              </a:ext>
            </a:extLst>
          </p:cNvPr>
          <p:cNvSpPr/>
          <p:nvPr/>
        </p:nvSpPr>
        <p:spPr>
          <a:xfrm>
            <a:off x="4186290" y="548230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57" name="直線單箭頭接點 56">
            <a:extLst>
              <a:ext uri="{FF2B5EF4-FFF2-40B4-BE49-F238E27FC236}">
                <a16:creationId xmlns:a16="http://schemas.microsoft.com/office/drawing/2014/main" id="{842CD9DA-75C3-4F19-B9E3-676DAD62497B}"/>
              </a:ext>
            </a:extLst>
          </p:cNvPr>
          <p:cNvCxnSpPr/>
          <p:nvPr/>
        </p:nvCxnSpPr>
        <p:spPr>
          <a:xfrm flipV="1">
            <a:off x="4300590" y="510631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單箭頭接點 57">
            <a:extLst>
              <a:ext uri="{FF2B5EF4-FFF2-40B4-BE49-F238E27FC236}">
                <a16:creationId xmlns:a16="http://schemas.microsoft.com/office/drawing/2014/main" id="{5D5ECDF9-676B-4FE2-8179-B778E4A18FFC}"/>
              </a:ext>
            </a:extLst>
          </p:cNvPr>
          <p:cNvCxnSpPr/>
          <p:nvPr/>
        </p:nvCxnSpPr>
        <p:spPr>
          <a:xfrm flipV="1">
            <a:off x="4300590" y="406550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文字方塊 58">
                <a:extLst>
                  <a:ext uri="{FF2B5EF4-FFF2-40B4-BE49-F238E27FC236}">
                    <a16:creationId xmlns:a16="http://schemas.microsoft.com/office/drawing/2014/main" id="{940DCFAA-7742-42F5-92CC-9CBDA59B932F}"/>
                  </a:ext>
                </a:extLst>
              </p:cNvPr>
              <p:cNvSpPr txBox="1"/>
              <p:nvPr/>
            </p:nvSpPr>
            <p:spPr>
              <a:xfrm>
                <a:off x="4571099" y="5717691"/>
                <a:ext cx="696088" cy="62331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0.5</m:t>
                              </m:r>
                            </m:e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0.5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59" name="文字方塊 58">
                <a:extLst>
                  <a:ext uri="{FF2B5EF4-FFF2-40B4-BE49-F238E27FC236}">
                    <a16:creationId xmlns:a16="http://schemas.microsoft.com/office/drawing/2014/main" id="{940DCFAA-7742-42F5-92CC-9CBDA59B93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099" y="5717691"/>
                <a:ext cx="696088" cy="62331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0" name="矩形 59">
            <a:extLst>
              <a:ext uri="{FF2B5EF4-FFF2-40B4-BE49-F238E27FC236}">
                <a16:creationId xmlns:a16="http://schemas.microsoft.com/office/drawing/2014/main" id="{F02CFC5A-80F4-40FF-97F1-51E398AC442B}"/>
              </a:ext>
            </a:extLst>
          </p:cNvPr>
          <p:cNvSpPr/>
          <p:nvPr/>
        </p:nvSpPr>
        <p:spPr>
          <a:xfrm>
            <a:off x="4676255" y="448234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1" name="橢圓 60">
            <a:extLst>
              <a:ext uri="{FF2B5EF4-FFF2-40B4-BE49-F238E27FC236}">
                <a16:creationId xmlns:a16="http://schemas.microsoft.com/office/drawing/2014/main" id="{518E317F-DDC6-4EA0-8F37-95823EF243F3}"/>
              </a:ext>
            </a:extLst>
          </p:cNvPr>
          <p:cNvSpPr/>
          <p:nvPr/>
        </p:nvSpPr>
        <p:spPr>
          <a:xfrm>
            <a:off x="4823893" y="548230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78AA3A77-6C7A-49E9-B850-5EC5BB72BD78}"/>
              </a:ext>
            </a:extLst>
          </p:cNvPr>
          <p:cNvCxnSpPr/>
          <p:nvPr/>
        </p:nvCxnSpPr>
        <p:spPr>
          <a:xfrm flipV="1">
            <a:off x="4938193" y="510631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7EF830BC-7EF0-4662-B593-EB9C09D0B9DF}"/>
              </a:ext>
            </a:extLst>
          </p:cNvPr>
          <p:cNvCxnSpPr/>
          <p:nvPr/>
        </p:nvCxnSpPr>
        <p:spPr>
          <a:xfrm flipV="1">
            <a:off x="4938193" y="406550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文字方塊 63">
                <a:extLst>
                  <a:ext uri="{FF2B5EF4-FFF2-40B4-BE49-F238E27FC236}">
                    <a16:creationId xmlns:a16="http://schemas.microsoft.com/office/drawing/2014/main" id="{5E48F332-DED1-491B-88DA-6D96DB2F6CCA}"/>
                  </a:ext>
                </a:extLst>
              </p:cNvPr>
              <p:cNvSpPr txBox="1"/>
              <p:nvPr/>
            </p:nvSpPr>
            <p:spPr>
              <a:xfrm>
                <a:off x="5208702" y="571769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0.6</m:t>
                              </m:r>
                            </m:e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0.6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64" name="文字方塊 63">
                <a:extLst>
                  <a:ext uri="{FF2B5EF4-FFF2-40B4-BE49-F238E27FC236}">
                    <a16:creationId xmlns:a16="http://schemas.microsoft.com/office/drawing/2014/main" id="{5E48F332-DED1-491B-88DA-6D96DB2F6C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8702" y="5717691"/>
                <a:ext cx="696088" cy="61581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1" name="群組 80">
            <a:extLst>
              <a:ext uri="{FF2B5EF4-FFF2-40B4-BE49-F238E27FC236}">
                <a16:creationId xmlns:a16="http://schemas.microsoft.com/office/drawing/2014/main" id="{4F9E0CA4-1272-46A0-87DA-941B50DB666A}"/>
              </a:ext>
            </a:extLst>
          </p:cNvPr>
          <p:cNvGrpSpPr/>
          <p:nvPr/>
        </p:nvGrpSpPr>
        <p:grpSpPr>
          <a:xfrm>
            <a:off x="5313858" y="4065509"/>
            <a:ext cx="485775" cy="1607294"/>
            <a:chOff x="5320264" y="3882721"/>
            <a:chExt cx="485775" cy="1607294"/>
          </a:xfrm>
        </p:grpSpPr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3C569FC0-1288-4572-BA9A-901F84632EBC}"/>
                </a:ext>
              </a:extLst>
            </p:cNvPr>
            <p:cNvSpPr/>
            <p:nvPr/>
          </p:nvSpPr>
          <p:spPr>
            <a:xfrm>
              <a:off x="5320264" y="4299553"/>
              <a:ext cx="485775" cy="6118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G</a:t>
              </a:r>
              <a:endPara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66" name="橢圓 65">
              <a:extLst>
                <a:ext uri="{FF2B5EF4-FFF2-40B4-BE49-F238E27FC236}">
                  <a16:creationId xmlns:a16="http://schemas.microsoft.com/office/drawing/2014/main" id="{E535AAFE-7432-461F-96E5-25B3E553A5B5}"/>
                </a:ext>
              </a:extLst>
            </p:cNvPr>
            <p:cNvSpPr/>
            <p:nvPr/>
          </p:nvSpPr>
          <p:spPr>
            <a:xfrm>
              <a:off x="5467902" y="5299515"/>
              <a:ext cx="190500" cy="1905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cxnSp>
          <p:nvCxnSpPr>
            <p:cNvPr id="67" name="直線單箭頭接點 66">
              <a:extLst>
                <a:ext uri="{FF2B5EF4-FFF2-40B4-BE49-F238E27FC236}">
                  <a16:creationId xmlns:a16="http://schemas.microsoft.com/office/drawing/2014/main" id="{F35D6124-5CE6-4C5A-B4DF-8FECCD09208E}"/>
                </a:ext>
              </a:extLst>
            </p:cNvPr>
            <p:cNvCxnSpPr/>
            <p:nvPr/>
          </p:nvCxnSpPr>
          <p:spPr>
            <a:xfrm flipV="1">
              <a:off x="5582202" y="4923530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單箭頭接點 67">
              <a:extLst>
                <a:ext uri="{FF2B5EF4-FFF2-40B4-BE49-F238E27FC236}">
                  <a16:creationId xmlns:a16="http://schemas.microsoft.com/office/drawing/2014/main" id="{3688A80F-DC8A-4D4F-BEA8-2CE0FB0DB303}"/>
                </a:ext>
              </a:extLst>
            </p:cNvPr>
            <p:cNvCxnSpPr/>
            <p:nvPr/>
          </p:nvCxnSpPr>
          <p:spPr>
            <a:xfrm flipV="1">
              <a:off x="5582202" y="3882721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字方塊 68">
                <a:extLst>
                  <a:ext uri="{FF2B5EF4-FFF2-40B4-BE49-F238E27FC236}">
                    <a16:creationId xmlns:a16="http://schemas.microsoft.com/office/drawing/2014/main" id="{2316BF27-5A9C-4ED7-8B37-764760C25CFA}"/>
                  </a:ext>
                </a:extLst>
              </p:cNvPr>
              <p:cNvSpPr txBox="1"/>
              <p:nvPr/>
            </p:nvSpPr>
            <p:spPr>
              <a:xfrm>
                <a:off x="5846305" y="571769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0.7</m:t>
                              </m:r>
                            </m:e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0.7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69" name="文字方塊 68">
                <a:extLst>
                  <a:ext uri="{FF2B5EF4-FFF2-40B4-BE49-F238E27FC236}">
                    <a16:creationId xmlns:a16="http://schemas.microsoft.com/office/drawing/2014/main" id="{2316BF27-5A9C-4ED7-8B37-764760C25C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6305" y="5717691"/>
                <a:ext cx="696088" cy="61581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矩形 69">
            <a:extLst>
              <a:ext uri="{FF2B5EF4-FFF2-40B4-BE49-F238E27FC236}">
                <a16:creationId xmlns:a16="http://schemas.microsoft.com/office/drawing/2014/main" id="{08C342F0-6683-4D81-A53A-8DE42B1F70A9}"/>
              </a:ext>
            </a:extLst>
          </p:cNvPr>
          <p:cNvSpPr/>
          <p:nvPr/>
        </p:nvSpPr>
        <p:spPr>
          <a:xfrm>
            <a:off x="5951461" y="448234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1" name="橢圓 70">
            <a:extLst>
              <a:ext uri="{FF2B5EF4-FFF2-40B4-BE49-F238E27FC236}">
                <a16:creationId xmlns:a16="http://schemas.microsoft.com/office/drawing/2014/main" id="{FD290CAD-DB89-424A-A556-C6063689F578}"/>
              </a:ext>
            </a:extLst>
          </p:cNvPr>
          <p:cNvSpPr/>
          <p:nvPr/>
        </p:nvSpPr>
        <p:spPr>
          <a:xfrm>
            <a:off x="6099099" y="548230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72" name="直線單箭頭接點 71">
            <a:extLst>
              <a:ext uri="{FF2B5EF4-FFF2-40B4-BE49-F238E27FC236}">
                <a16:creationId xmlns:a16="http://schemas.microsoft.com/office/drawing/2014/main" id="{EE12A4C1-9959-496B-881F-341EADB717C6}"/>
              </a:ext>
            </a:extLst>
          </p:cNvPr>
          <p:cNvCxnSpPr/>
          <p:nvPr/>
        </p:nvCxnSpPr>
        <p:spPr>
          <a:xfrm flipV="1">
            <a:off x="6213399" y="510631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>
            <a:extLst>
              <a:ext uri="{FF2B5EF4-FFF2-40B4-BE49-F238E27FC236}">
                <a16:creationId xmlns:a16="http://schemas.microsoft.com/office/drawing/2014/main" id="{9E2C49B0-579A-47E6-95AC-07ACE10F1CC5}"/>
              </a:ext>
            </a:extLst>
          </p:cNvPr>
          <p:cNvCxnSpPr/>
          <p:nvPr/>
        </p:nvCxnSpPr>
        <p:spPr>
          <a:xfrm flipV="1">
            <a:off x="6213399" y="406550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文字方塊 73">
                <a:extLst>
                  <a:ext uri="{FF2B5EF4-FFF2-40B4-BE49-F238E27FC236}">
                    <a16:creationId xmlns:a16="http://schemas.microsoft.com/office/drawing/2014/main" id="{3A454F0B-5EDC-4F78-B4E6-EB2DC961E3F6}"/>
                  </a:ext>
                </a:extLst>
              </p:cNvPr>
              <p:cNvSpPr txBox="1"/>
              <p:nvPr/>
            </p:nvSpPr>
            <p:spPr>
              <a:xfrm>
                <a:off x="6483908" y="571769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0.8</m:t>
                              </m:r>
                            </m:e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0.8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74" name="文字方塊 73">
                <a:extLst>
                  <a:ext uri="{FF2B5EF4-FFF2-40B4-BE49-F238E27FC236}">
                    <a16:creationId xmlns:a16="http://schemas.microsoft.com/office/drawing/2014/main" id="{3A454F0B-5EDC-4F78-B4E6-EB2DC961E3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3908" y="5717691"/>
                <a:ext cx="696088" cy="615810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5" name="矩形 74">
            <a:extLst>
              <a:ext uri="{FF2B5EF4-FFF2-40B4-BE49-F238E27FC236}">
                <a16:creationId xmlns:a16="http://schemas.microsoft.com/office/drawing/2014/main" id="{68777089-942C-4224-9F10-53F42B8D7452}"/>
              </a:ext>
            </a:extLst>
          </p:cNvPr>
          <p:cNvSpPr/>
          <p:nvPr/>
        </p:nvSpPr>
        <p:spPr>
          <a:xfrm>
            <a:off x="6589064" y="448234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6" name="橢圓 75">
            <a:extLst>
              <a:ext uri="{FF2B5EF4-FFF2-40B4-BE49-F238E27FC236}">
                <a16:creationId xmlns:a16="http://schemas.microsoft.com/office/drawing/2014/main" id="{AC6BFCC8-AED4-433F-B4AD-EC5C0F01B16A}"/>
              </a:ext>
            </a:extLst>
          </p:cNvPr>
          <p:cNvSpPr/>
          <p:nvPr/>
        </p:nvSpPr>
        <p:spPr>
          <a:xfrm>
            <a:off x="6736702" y="548230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77" name="直線單箭頭接點 76">
            <a:extLst>
              <a:ext uri="{FF2B5EF4-FFF2-40B4-BE49-F238E27FC236}">
                <a16:creationId xmlns:a16="http://schemas.microsoft.com/office/drawing/2014/main" id="{3D53D1FC-8012-4595-B404-E4DC1B7FABC5}"/>
              </a:ext>
            </a:extLst>
          </p:cNvPr>
          <p:cNvCxnSpPr/>
          <p:nvPr/>
        </p:nvCxnSpPr>
        <p:spPr>
          <a:xfrm flipV="1">
            <a:off x="6851002" y="510631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單箭頭接點 77">
            <a:extLst>
              <a:ext uri="{FF2B5EF4-FFF2-40B4-BE49-F238E27FC236}">
                <a16:creationId xmlns:a16="http://schemas.microsoft.com/office/drawing/2014/main" id="{D34E1386-97BF-4A95-BBA0-0EF8B61C69CF}"/>
              </a:ext>
            </a:extLst>
          </p:cNvPr>
          <p:cNvCxnSpPr/>
          <p:nvPr/>
        </p:nvCxnSpPr>
        <p:spPr>
          <a:xfrm flipV="1">
            <a:off x="6851002" y="406550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91634F6-557D-4CDB-AC6B-F321E84A9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2748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4" grpId="0" animBg="1"/>
      <p:bldP spid="34" grpId="0"/>
      <p:bldP spid="35" grpId="0" animBg="1"/>
      <p:bldP spid="36" grpId="0" animBg="1"/>
      <p:bldP spid="39" grpId="0"/>
      <p:bldP spid="40" grpId="0" animBg="1"/>
      <p:bldP spid="41" grpId="0" animBg="1"/>
      <p:bldP spid="49" grpId="0"/>
      <p:bldP spid="50" grpId="0" animBg="1"/>
      <p:bldP spid="51" grpId="0" animBg="1"/>
      <p:bldP spid="54" grpId="0"/>
      <p:bldP spid="55" grpId="0" animBg="1"/>
      <p:bldP spid="56" grpId="0" animBg="1"/>
      <p:bldP spid="59" grpId="0"/>
      <p:bldP spid="60" grpId="0" animBg="1"/>
      <p:bldP spid="61" grpId="0" animBg="1"/>
      <p:bldP spid="64" grpId="0"/>
      <p:bldP spid="69" grpId="0"/>
      <p:bldP spid="70" grpId="0" animBg="1"/>
      <p:bldP spid="71" grpId="0" animBg="1"/>
      <p:bldP spid="74" grpId="0"/>
      <p:bldP spid="75" grpId="0" animBg="1"/>
      <p:bldP spid="7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CBC833-304D-40C2-A45E-AD89F06F9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852" y="5091762"/>
            <a:ext cx="5875644" cy="1264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altLang="zh-TW" sz="6000" dirty="0"/>
              <a:t>The first GAN</a:t>
            </a:r>
          </a:p>
        </p:txBody>
      </p:sp>
      <p:pic>
        <p:nvPicPr>
          <p:cNvPr id="1029" name="Picture 2" descr="https://cdn-images-1.medium.com/max/2000/1*Yw2KxjmIkj8yqS-ykLCQCQ.png">
            <a:extLst>
              <a:ext uri="{FF2B5EF4-FFF2-40B4-BE49-F238E27FC236}">
                <a16:creationId xmlns:a16="http://schemas.microsoft.com/office/drawing/2014/main" id="{91D3BC34-BBAE-47D7-A0BB-BC9840731E8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"/>
          <a:stretch/>
        </p:blipFill>
        <p:spPr bwMode="auto">
          <a:xfrm>
            <a:off x="-2987" y="10"/>
            <a:ext cx="9143999" cy="4571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ãç¶²çç BigGANãçåçæå°çµæ">
            <a:extLst>
              <a:ext uri="{FF2B5EF4-FFF2-40B4-BE49-F238E27FC236}">
                <a16:creationId xmlns:a16="http://schemas.microsoft.com/office/drawing/2014/main" id="{86B1451F-1519-49E8-AB07-F17AB3882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4769" y="132318"/>
            <a:ext cx="4188486" cy="415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4F64983-045E-48AD-8485-5FB0B15BA154}"/>
              </a:ext>
            </a:extLst>
          </p:cNvPr>
          <p:cNvSpPr/>
          <p:nvPr/>
        </p:nvSpPr>
        <p:spPr>
          <a:xfrm>
            <a:off x="-837737" y="-916054"/>
            <a:ext cx="10194584" cy="59562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5DA6DB7-8902-493E-B27C-B197A8F56B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9229" y="1323994"/>
            <a:ext cx="3720903" cy="296219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776B3907-068E-4DA4-8D70-DF92E58BC76C}"/>
              </a:ext>
            </a:extLst>
          </p:cNvPr>
          <p:cNvSpPr/>
          <p:nvPr/>
        </p:nvSpPr>
        <p:spPr>
          <a:xfrm>
            <a:off x="3490385" y="60810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https://arxiv.org/abs/1406.2661 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2A2653A-26EF-4164-B24C-1DCA560C1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28</a:t>
            </a:fld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7EBC40E-89AF-4D00-AF91-501FF9956739}"/>
              </a:ext>
            </a:extLst>
          </p:cNvPr>
          <p:cNvSpPr txBox="1"/>
          <p:nvPr/>
        </p:nvSpPr>
        <p:spPr>
          <a:xfrm>
            <a:off x="6990293" y="6064091"/>
            <a:ext cx="2211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0" i="0" u="none" strike="noStrike" dirty="0">
                <a:effectLst/>
                <a:latin typeface="Lucida Grande"/>
              </a:rPr>
              <a:t>(Ian J. Goodfellow)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04175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CBC833-304D-40C2-A45E-AD89F06F9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852" y="5091762"/>
            <a:ext cx="5875644" cy="1264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altLang="zh-TW" sz="6000" dirty="0"/>
              <a:t>Today …… </a:t>
            </a:r>
            <a:r>
              <a:rPr lang="en-US" altLang="zh-TW" sz="6000" dirty="0" err="1"/>
              <a:t>BigGAN</a:t>
            </a:r>
            <a:endParaRPr lang="en-US" altLang="zh-TW" sz="6000" dirty="0"/>
          </a:p>
        </p:txBody>
      </p:sp>
      <p:pic>
        <p:nvPicPr>
          <p:cNvPr id="1029" name="Picture 2" descr="https://cdn-images-1.medium.com/max/2000/1*Yw2KxjmIkj8yqS-ykLCQCQ.png">
            <a:extLst>
              <a:ext uri="{FF2B5EF4-FFF2-40B4-BE49-F238E27FC236}">
                <a16:creationId xmlns:a16="http://schemas.microsoft.com/office/drawing/2014/main" id="{91D3BC34-BBAE-47D7-A0BB-BC9840731E8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"/>
          <a:stretch/>
        </p:blipFill>
        <p:spPr bwMode="auto">
          <a:xfrm>
            <a:off x="-2987" y="10"/>
            <a:ext cx="9143999" cy="4571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E82A66E9-3805-42A9-A9BE-E066865A02EC}"/>
              </a:ext>
            </a:extLst>
          </p:cNvPr>
          <p:cNvSpPr/>
          <p:nvPr/>
        </p:nvSpPr>
        <p:spPr>
          <a:xfrm>
            <a:off x="5200650" y="6070539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https://arxiv.org/abs/1809.11096</a:t>
            </a:r>
          </a:p>
        </p:txBody>
      </p:sp>
      <p:pic>
        <p:nvPicPr>
          <p:cNvPr id="3074" name="Picture 2" descr="ãç¶²çç BigGANãçåçæå°çµæ">
            <a:extLst>
              <a:ext uri="{FF2B5EF4-FFF2-40B4-BE49-F238E27FC236}">
                <a16:creationId xmlns:a16="http://schemas.microsoft.com/office/drawing/2014/main" id="{86B1451F-1519-49E8-AB07-F17AB3882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4769" y="132318"/>
            <a:ext cx="4188486" cy="415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1740B48-AA79-40D9-8584-6A6E9505B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565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804FA9-91BD-4C71-9C89-B87AEEFAE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distribution? </a:t>
            </a:r>
            <a:endParaRPr lang="zh-TW" altLang="en-US" dirty="0"/>
          </a:p>
        </p:txBody>
      </p:sp>
      <p:pic>
        <p:nvPicPr>
          <p:cNvPr id="4" name="Picture 4" descr="https://github.com/dyelax/Adversarial_Video_Generation/raw/master/Results/Gifs/5_Comparison.gif">
            <a:extLst>
              <a:ext uri="{FF2B5EF4-FFF2-40B4-BE49-F238E27FC236}">
                <a16:creationId xmlns:a16="http://schemas.microsoft.com/office/drawing/2014/main" id="{6B892A72-BA76-4D19-9288-09E95F189D7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446959"/>
            <a:ext cx="8201160" cy="410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4300EA4-274E-41BA-9A10-FADF7F03E271}"/>
              </a:ext>
            </a:extLst>
          </p:cNvPr>
          <p:cNvSpPr/>
          <p:nvPr/>
        </p:nvSpPr>
        <p:spPr>
          <a:xfrm>
            <a:off x="3323771" y="1531033"/>
            <a:ext cx="5820229" cy="5493882"/>
          </a:xfrm>
          <a:prstGeom prst="rect">
            <a:avLst/>
          </a:prstGeom>
          <a:solidFill>
            <a:schemeClr val="bg1"/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6178B54-A654-4876-8DBF-2DDE658FD8DE}"/>
              </a:ext>
            </a:extLst>
          </p:cNvPr>
          <p:cNvSpPr txBox="1"/>
          <p:nvPr/>
        </p:nvSpPr>
        <p:spPr>
          <a:xfrm>
            <a:off x="3512462" y="1939014"/>
            <a:ext cx="2830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Video Prediction </a:t>
            </a:r>
            <a:endParaRPr lang="zh-TW" altLang="en-US" sz="2800" b="1" i="1" u="sng" dirty="0"/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1FE6E700-4570-4E60-9A70-4F862E8D524F}"/>
              </a:ext>
            </a:extLst>
          </p:cNvPr>
          <p:cNvSpPr/>
          <p:nvPr/>
        </p:nvSpPr>
        <p:spPr>
          <a:xfrm>
            <a:off x="5602700" y="3231770"/>
            <a:ext cx="1557718" cy="1133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Network</a:t>
            </a:r>
            <a:endParaRPr lang="zh-TW" altLang="en-US" sz="2800" dirty="0"/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535E022-E183-409D-BCCA-2D5A92EA38B1}"/>
              </a:ext>
            </a:extLst>
          </p:cNvPr>
          <p:cNvCxnSpPr>
            <a:cxnSpLocks/>
          </p:cNvCxnSpPr>
          <p:nvPr/>
        </p:nvCxnSpPr>
        <p:spPr>
          <a:xfrm>
            <a:off x="5123549" y="3827578"/>
            <a:ext cx="44031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6782ED41-343C-4D78-A8D6-32BCDBE0560F}"/>
              </a:ext>
            </a:extLst>
          </p:cNvPr>
          <p:cNvGrpSpPr/>
          <p:nvPr/>
        </p:nvGrpSpPr>
        <p:grpSpPr>
          <a:xfrm>
            <a:off x="3413583" y="2962621"/>
            <a:ext cx="1965779" cy="1744920"/>
            <a:chOff x="3747405" y="3659303"/>
            <a:chExt cx="1965779" cy="1744920"/>
          </a:xfrm>
        </p:grpSpPr>
        <p:pic>
          <p:nvPicPr>
            <p:cNvPr id="21" name="圖片 20">
              <a:extLst>
                <a:ext uri="{FF2B5EF4-FFF2-40B4-BE49-F238E27FC236}">
                  <a16:creationId xmlns:a16="http://schemas.microsoft.com/office/drawing/2014/main" id="{735EE8CC-4458-4C8C-9108-125928CD3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93724" y="3677523"/>
              <a:ext cx="1319460" cy="1717956"/>
            </a:xfrm>
            <a:prstGeom prst="rect">
              <a:avLst/>
            </a:prstGeom>
            <a:scene3d>
              <a:camera prst="isometricOffAxis1Left"/>
              <a:lightRig rig="threePt" dir="t"/>
            </a:scene3d>
          </p:spPr>
        </p:pic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C9F6D3E3-F79F-4C73-A849-908CE580ED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63192" y="3686267"/>
              <a:ext cx="1319460" cy="1717956"/>
            </a:xfrm>
            <a:prstGeom prst="rect">
              <a:avLst/>
            </a:prstGeom>
            <a:scene3d>
              <a:camera prst="isometricOffAxis1Left"/>
              <a:lightRig rig="threePt" dir="t"/>
            </a:scene3d>
          </p:spPr>
        </p:pic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EDBB7C8D-7394-437A-9612-24714F6B0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47405" y="3659303"/>
              <a:ext cx="1319460" cy="1717956"/>
            </a:xfrm>
            <a:prstGeom prst="rect">
              <a:avLst/>
            </a:prstGeom>
            <a:scene3d>
              <a:camera prst="isometricOffAxis1Left"/>
              <a:lightRig rig="threePt" dir="t"/>
            </a:scene3d>
          </p:spPr>
        </p:pic>
      </p:grp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70C0FF8D-9FB6-4D5C-865E-EF691DF1D94D}"/>
              </a:ext>
            </a:extLst>
          </p:cNvPr>
          <p:cNvCxnSpPr>
            <a:cxnSpLocks/>
          </p:cNvCxnSpPr>
          <p:nvPr/>
        </p:nvCxnSpPr>
        <p:spPr>
          <a:xfrm>
            <a:off x="7235378" y="3784490"/>
            <a:ext cx="44031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圖片 24">
            <a:extLst>
              <a:ext uri="{FF2B5EF4-FFF2-40B4-BE49-F238E27FC236}">
                <a16:creationId xmlns:a16="http://schemas.microsoft.com/office/drawing/2014/main" id="{B4184F01-7CA8-41FF-94E5-F9196DE6F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5378" y="4797434"/>
            <a:ext cx="1319460" cy="1717956"/>
          </a:xfrm>
          <a:prstGeom prst="rect">
            <a:avLst/>
          </a:prstGeom>
          <a:scene3d>
            <a:camera prst="isometricOffAxis1Left"/>
            <a:lightRig rig="threePt" dir="t"/>
          </a:scene3d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E736D27C-D5EF-457F-B874-328CF54726D4}"/>
              </a:ext>
            </a:extLst>
          </p:cNvPr>
          <p:cNvSpPr/>
          <p:nvPr/>
        </p:nvSpPr>
        <p:spPr>
          <a:xfrm>
            <a:off x="2511605" y="84729"/>
            <a:ext cx="67627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Source: 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https://github.com/dyelax/Adversarial_Video_Generation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D075A401-8945-42BA-BBF4-F32275143007}"/>
              </a:ext>
            </a:extLst>
          </p:cNvPr>
          <p:cNvSpPr/>
          <p:nvPr/>
        </p:nvSpPr>
        <p:spPr>
          <a:xfrm>
            <a:off x="-383289" y="1358560"/>
            <a:ext cx="10790032" cy="679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699C300F-BDE8-4887-A842-C5BA976EF3C5}"/>
              </a:ext>
            </a:extLst>
          </p:cNvPr>
          <p:cNvSpPr txBox="1"/>
          <p:nvPr/>
        </p:nvSpPr>
        <p:spPr>
          <a:xfrm>
            <a:off x="1105354" y="5593729"/>
            <a:ext cx="1741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Real Video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9BB7482A-025D-45D8-9C08-DE42FDF4DEEC}"/>
                  </a:ext>
                </a:extLst>
              </p:cNvPr>
              <p:cNvSpPr txBox="1"/>
              <p:nvPr/>
            </p:nvSpPr>
            <p:spPr>
              <a:xfrm>
                <a:off x="7675688" y="3534520"/>
                <a:ext cx="4303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𝑦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9BB7482A-025D-45D8-9C08-DE42FDF4DE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5688" y="3534520"/>
                <a:ext cx="430374" cy="461665"/>
              </a:xfrm>
              <a:prstGeom prst="rect">
                <a:avLst/>
              </a:prstGeom>
              <a:blipFill>
                <a:blip r:embed="rId5"/>
                <a:stretch>
                  <a:fillRect b="-921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6CB2B7A5-A945-4844-BF60-43987FE03521}"/>
              </a:ext>
            </a:extLst>
          </p:cNvPr>
          <p:cNvCxnSpPr/>
          <p:nvPr/>
        </p:nvCxnSpPr>
        <p:spPr>
          <a:xfrm>
            <a:off x="7890875" y="4060529"/>
            <a:ext cx="0" cy="590926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F3283573-0CA9-4B91-9D51-B2914EB39E46}"/>
              </a:ext>
            </a:extLst>
          </p:cNvPr>
          <p:cNvSpPr txBox="1"/>
          <p:nvPr/>
        </p:nvSpPr>
        <p:spPr>
          <a:xfrm>
            <a:off x="3729370" y="4889015"/>
            <a:ext cx="1431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Previous frames</a:t>
            </a:r>
            <a:endParaRPr lang="zh-TW" altLang="en-US" sz="2400" dirty="0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91D7BB47-FFE8-467A-916F-B66F389EA70C}"/>
              </a:ext>
            </a:extLst>
          </p:cNvPr>
          <p:cNvSpPr txBox="1"/>
          <p:nvPr/>
        </p:nvSpPr>
        <p:spPr>
          <a:xfrm>
            <a:off x="6424491" y="5077247"/>
            <a:ext cx="1431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next frame</a:t>
            </a:r>
            <a:endParaRPr lang="zh-TW" altLang="en-US" sz="2400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DDA7EA4-DFD1-45B9-AABD-82A1E372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8037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4" grpId="0"/>
      <p:bldP spid="3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bstract background of dark mesh">
            <a:extLst>
              <a:ext uri="{FF2B5EF4-FFF2-40B4-BE49-F238E27FC236}">
                <a16:creationId xmlns:a16="http://schemas.microsoft.com/office/drawing/2014/main" id="{5D563B4D-58B8-4A71-8BB6-74EA2F01EB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8565" r="16435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311C59F-58BE-469C-98CC-EAE1850052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9143980" cy="2900518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rgbClr val="FFFFFF"/>
                </a:solidFill>
              </a:rPr>
              <a:t>Theory behind GAN</a:t>
            </a:r>
            <a:endParaRPr lang="zh-TW" altLang="en-US" dirty="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7438096-DCE4-46B5-B94C-AD53AAA57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159404"/>
            <a:ext cx="6858000" cy="1098395"/>
          </a:xfrm>
        </p:spPr>
        <p:txBody>
          <a:bodyPr>
            <a:normAutofit/>
          </a:bodyPr>
          <a:lstStyle/>
          <a:p>
            <a:endParaRPr lang="zh-TW" altLang="en-US" sz="32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EC2F4F9-A32D-4E2C-A76B-9A5801631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37028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171" y="1254419"/>
            <a:ext cx="1804554" cy="2189526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460" y="2277904"/>
            <a:ext cx="929364" cy="916633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Our Objective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endParaRPr lang="zh-TW" altLang="en-US" sz="2400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5" name="橢圓 4"/>
          <p:cNvSpPr/>
          <p:nvPr/>
        </p:nvSpPr>
        <p:spPr>
          <a:xfrm>
            <a:off x="994292" y="2637918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橢圓 5"/>
          <p:cNvSpPr/>
          <p:nvPr/>
        </p:nvSpPr>
        <p:spPr>
          <a:xfrm>
            <a:off x="4586951" y="2229973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1" name="直線單箭頭接點 10"/>
          <p:cNvCxnSpPr>
            <a:cxnSpLocks/>
          </p:cNvCxnSpPr>
          <p:nvPr/>
        </p:nvCxnSpPr>
        <p:spPr>
          <a:xfrm>
            <a:off x="3757779" y="2770097"/>
            <a:ext cx="61638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267217" y="1422430"/>
            <a:ext cx="1663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Normal Distribution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/>
              <p:cNvSpPr txBox="1"/>
              <p:nvPr/>
            </p:nvSpPr>
            <p:spPr>
              <a:xfrm>
                <a:off x="4704900" y="1161817"/>
                <a:ext cx="58137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𝐺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8" name="文字方塊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4900" y="1161817"/>
                <a:ext cx="581377" cy="461665"/>
              </a:xfrm>
              <a:prstGeom prst="rect">
                <a:avLst/>
              </a:prstGeom>
              <a:blipFill>
                <a:blip r:embed="rId5"/>
                <a:stretch>
                  <a:fillRect b="-2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圖片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3881" y="1094118"/>
            <a:ext cx="2529587" cy="260306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/>
              <p:cNvSpPr txBox="1"/>
              <p:nvPr/>
            </p:nvSpPr>
            <p:spPr>
              <a:xfrm>
                <a:off x="6514371" y="1181849"/>
                <a:ext cx="21940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22" name="文字方塊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4371" y="1181849"/>
                <a:ext cx="2194076" cy="461665"/>
              </a:xfrm>
              <a:prstGeom prst="rect">
                <a:avLst/>
              </a:prstGeom>
              <a:blipFill>
                <a:blip r:embed="rId7"/>
                <a:stretch>
                  <a:fillRect b="-131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字方塊 23"/>
          <p:cNvSpPr txBox="1"/>
          <p:nvPr/>
        </p:nvSpPr>
        <p:spPr>
          <a:xfrm>
            <a:off x="5044416" y="2698878"/>
            <a:ext cx="2736713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as close as possible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8" name="橢圓 27">
            <a:extLst>
              <a:ext uri="{FF2B5EF4-FFF2-40B4-BE49-F238E27FC236}">
                <a16:creationId xmlns:a16="http://schemas.microsoft.com/office/drawing/2014/main" id="{CC10B3F3-CB79-4372-A14D-F536A45AC00A}"/>
              </a:ext>
            </a:extLst>
          </p:cNvPr>
          <p:cNvSpPr/>
          <p:nvPr/>
        </p:nvSpPr>
        <p:spPr>
          <a:xfrm>
            <a:off x="805457" y="2490722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9" name="橢圓 28">
            <a:extLst>
              <a:ext uri="{FF2B5EF4-FFF2-40B4-BE49-F238E27FC236}">
                <a16:creationId xmlns:a16="http://schemas.microsoft.com/office/drawing/2014/main" id="{8BC686EB-7409-41EA-A511-D377676EE5B0}"/>
              </a:ext>
            </a:extLst>
          </p:cNvPr>
          <p:cNvSpPr/>
          <p:nvPr/>
        </p:nvSpPr>
        <p:spPr>
          <a:xfrm>
            <a:off x="801822" y="2790368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0" name="橢圓 29">
            <a:extLst>
              <a:ext uri="{FF2B5EF4-FFF2-40B4-BE49-F238E27FC236}">
                <a16:creationId xmlns:a16="http://schemas.microsoft.com/office/drawing/2014/main" id="{144A6EA9-FBA8-4012-87C9-51DCB45C050A}"/>
              </a:ext>
            </a:extLst>
          </p:cNvPr>
          <p:cNvSpPr/>
          <p:nvPr/>
        </p:nvSpPr>
        <p:spPr>
          <a:xfrm>
            <a:off x="1206887" y="2773488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451973A5-8668-4883-9680-1EAD3DE2F4F5}"/>
              </a:ext>
            </a:extLst>
          </p:cNvPr>
          <p:cNvSpPr/>
          <p:nvPr/>
        </p:nvSpPr>
        <p:spPr>
          <a:xfrm>
            <a:off x="1159367" y="2460511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6F20E783-2CA8-440C-845E-EBE463841E26}"/>
              </a:ext>
            </a:extLst>
          </p:cNvPr>
          <p:cNvSpPr/>
          <p:nvPr/>
        </p:nvSpPr>
        <p:spPr>
          <a:xfrm>
            <a:off x="4482176" y="1834160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B836281E-32A0-49A5-BED7-468EC1D4377C}"/>
              </a:ext>
            </a:extLst>
          </p:cNvPr>
          <p:cNvSpPr/>
          <p:nvPr/>
        </p:nvSpPr>
        <p:spPr>
          <a:xfrm>
            <a:off x="4786039" y="1995320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68FE7DAD-6641-43BE-8403-278B93AEEDA0}"/>
              </a:ext>
            </a:extLst>
          </p:cNvPr>
          <p:cNvSpPr/>
          <p:nvPr/>
        </p:nvSpPr>
        <p:spPr>
          <a:xfrm>
            <a:off x="5275450" y="1750669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65DCECDA-3B1F-4126-A037-699E8F9D2CA1}"/>
              </a:ext>
            </a:extLst>
          </p:cNvPr>
          <p:cNvSpPr/>
          <p:nvPr/>
        </p:nvSpPr>
        <p:spPr>
          <a:xfrm>
            <a:off x="5310546" y="2027687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0" name="矩形: 圓角 39">
            <a:extLst>
              <a:ext uri="{FF2B5EF4-FFF2-40B4-BE49-F238E27FC236}">
                <a16:creationId xmlns:a16="http://schemas.microsoft.com/office/drawing/2014/main" id="{DB97215A-DBF8-4207-8AFA-F5C43953C35D}"/>
              </a:ext>
            </a:extLst>
          </p:cNvPr>
          <p:cNvSpPr/>
          <p:nvPr/>
        </p:nvSpPr>
        <p:spPr>
          <a:xfrm>
            <a:off x="2342141" y="2266616"/>
            <a:ext cx="1315472" cy="9660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</a:t>
            </a:r>
            <a:endParaRPr lang="zh-TW" altLang="en-US" sz="2800" dirty="0"/>
          </a:p>
        </p:txBody>
      </p:sp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540C1799-C750-44AA-8529-EC97F8453D92}"/>
              </a:ext>
            </a:extLst>
          </p:cNvPr>
          <p:cNvCxnSpPr>
            <a:cxnSpLocks/>
          </p:cNvCxnSpPr>
          <p:nvPr/>
        </p:nvCxnSpPr>
        <p:spPr>
          <a:xfrm>
            <a:off x="1682214" y="2750052"/>
            <a:ext cx="61638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B0648F26-823C-45FD-902B-C0BF3789C293}"/>
              </a:ext>
            </a:extLst>
          </p:cNvPr>
          <p:cNvCxnSpPr>
            <a:cxnSpLocks/>
          </p:cNvCxnSpPr>
          <p:nvPr/>
        </p:nvCxnSpPr>
        <p:spPr>
          <a:xfrm flipV="1">
            <a:off x="5825826" y="2349182"/>
            <a:ext cx="963576" cy="0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群組 64">
            <a:extLst>
              <a:ext uri="{FF2B5EF4-FFF2-40B4-BE49-F238E27FC236}">
                <a16:creationId xmlns:a16="http://schemas.microsoft.com/office/drawing/2014/main" id="{A048C8D0-7B48-46E8-9DB3-608CA5002CCE}"/>
              </a:ext>
            </a:extLst>
          </p:cNvPr>
          <p:cNvGrpSpPr/>
          <p:nvPr/>
        </p:nvGrpSpPr>
        <p:grpSpPr>
          <a:xfrm>
            <a:off x="338005" y="3817243"/>
            <a:ext cx="1598520" cy="874044"/>
            <a:chOff x="338005" y="3715645"/>
            <a:chExt cx="1598520" cy="874044"/>
          </a:xfrm>
        </p:grpSpPr>
        <p:grpSp>
          <p:nvGrpSpPr>
            <p:cNvPr id="46" name="群組 45">
              <a:extLst>
                <a:ext uri="{FF2B5EF4-FFF2-40B4-BE49-F238E27FC236}">
                  <a16:creationId xmlns:a16="http://schemas.microsoft.com/office/drawing/2014/main" id="{2738038D-4DF2-49A0-BC2D-5DEF34CBCB92}"/>
                </a:ext>
              </a:extLst>
            </p:cNvPr>
            <p:cNvGrpSpPr/>
            <p:nvPr/>
          </p:nvGrpSpPr>
          <p:grpSpPr>
            <a:xfrm>
              <a:off x="338005" y="3715645"/>
              <a:ext cx="1598520" cy="769269"/>
              <a:chOff x="338005" y="4049474"/>
              <a:chExt cx="1598520" cy="769269"/>
            </a:xfrm>
          </p:grpSpPr>
          <p:cxnSp>
            <p:nvCxnSpPr>
              <p:cNvPr id="20" name="直線接點 19">
                <a:extLst>
                  <a:ext uri="{FF2B5EF4-FFF2-40B4-BE49-F238E27FC236}">
                    <a16:creationId xmlns:a16="http://schemas.microsoft.com/office/drawing/2014/main" id="{A31A38D7-6172-4A3B-8651-F120C6CA94FA}"/>
                  </a:ext>
                </a:extLst>
              </p:cNvPr>
              <p:cNvCxnSpPr/>
              <p:nvPr/>
            </p:nvCxnSpPr>
            <p:spPr>
              <a:xfrm>
                <a:off x="338005" y="4818743"/>
                <a:ext cx="159852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手繪多邊形: 圖案 24">
                <a:extLst>
                  <a:ext uri="{FF2B5EF4-FFF2-40B4-BE49-F238E27FC236}">
                    <a16:creationId xmlns:a16="http://schemas.microsoft.com/office/drawing/2014/main" id="{ECF41279-0236-499D-8965-4F3E451F8FF4}"/>
                  </a:ext>
                </a:extLst>
              </p:cNvPr>
              <p:cNvSpPr/>
              <p:nvPr/>
            </p:nvSpPr>
            <p:spPr>
              <a:xfrm>
                <a:off x="537027" y="4049474"/>
                <a:ext cx="1175657" cy="653156"/>
              </a:xfrm>
              <a:custGeom>
                <a:avLst/>
                <a:gdLst>
                  <a:gd name="connsiteX0" fmla="*/ 0 w 1175657"/>
                  <a:gd name="connsiteY0" fmla="*/ 638641 h 653156"/>
                  <a:gd name="connsiteX1" fmla="*/ 580571 w 1175657"/>
                  <a:gd name="connsiteY1" fmla="*/ 13 h 653156"/>
                  <a:gd name="connsiteX2" fmla="*/ 1175657 w 1175657"/>
                  <a:gd name="connsiteY2" fmla="*/ 653156 h 653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75657" h="653156">
                    <a:moveTo>
                      <a:pt x="0" y="638641"/>
                    </a:moveTo>
                    <a:cubicBezTo>
                      <a:pt x="192314" y="318117"/>
                      <a:pt x="384628" y="-2406"/>
                      <a:pt x="580571" y="13"/>
                    </a:cubicBezTo>
                    <a:cubicBezTo>
                      <a:pt x="776514" y="2432"/>
                      <a:pt x="976085" y="327794"/>
                      <a:pt x="1175657" y="653156"/>
                    </a:cubicBezTo>
                  </a:path>
                </a:pathLst>
              </a:custGeom>
              <a:noFill/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49" name="橢圓 48">
              <a:extLst>
                <a:ext uri="{FF2B5EF4-FFF2-40B4-BE49-F238E27FC236}">
                  <a16:creationId xmlns:a16="http://schemas.microsoft.com/office/drawing/2014/main" id="{ACB0771C-ACC5-4B85-ABB2-F5E093B8775D}"/>
                </a:ext>
              </a:extLst>
            </p:cNvPr>
            <p:cNvSpPr/>
            <p:nvPr/>
          </p:nvSpPr>
          <p:spPr>
            <a:xfrm>
              <a:off x="994809" y="4368801"/>
              <a:ext cx="209550" cy="20955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0" name="橢圓 49">
              <a:extLst>
                <a:ext uri="{FF2B5EF4-FFF2-40B4-BE49-F238E27FC236}">
                  <a16:creationId xmlns:a16="http://schemas.microsoft.com/office/drawing/2014/main" id="{9147DE6B-2C84-47DA-9007-3A45907B6805}"/>
                </a:ext>
              </a:extLst>
            </p:cNvPr>
            <p:cNvSpPr/>
            <p:nvPr/>
          </p:nvSpPr>
          <p:spPr>
            <a:xfrm>
              <a:off x="820553" y="4368801"/>
              <a:ext cx="209550" cy="20955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1" name="橢圓 50">
              <a:extLst>
                <a:ext uri="{FF2B5EF4-FFF2-40B4-BE49-F238E27FC236}">
                  <a16:creationId xmlns:a16="http://schemas.microsoft.com/office/drawing/2014/main" id="{B83422A9-5977-42F4-972D-0972A339FD93}"/>
                </a:ext>
              </a:extLst>
            </p:cNvPr>
            <p:cNvSpPr/>
            <p:nvPr/>
          </p:nvSpPr>
          <p:spPr>
            <a:xfrm>
              <a:off x="1179387" y="4373789"/>
              <a:ext cx="209550" cy="20955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2" name="橢圓 51">
              <a:extLst>
                <a:ext uri="{FF2B5EF4-FFF2-40B4-BE49-F238E27FC236}">
                  <a16:creationId xmlns:a16="http://schemas.microsoft.com/office/drawing/2014/main" id="{5081FDB6-A505-4517-ADEB-BBEE75A400DC}"/>
                </a:ext>
              </a:extLst>
            </p:cNvPr>
            <p:cNvSpPr/>
            <p:nvPr/>
          </p:nvSpPr>
          <p:spPr>
            <a:xfrm>
              <a:off x="1495004" y="4368285"/>
              <a:ext cx="209550" cy="20955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3" name="橢圓 52">
              <a:extLst>
                <a:ext uri="{FF2B5EF4-FFF2-40B4-BE49-F238E27FC236}">
                  <a16:creationId xmlns:a16="http://schemas.microsoft.com/office/drawing/2014/main" id="{A844CAAC-BD15-4514-A76B-402A372066AB}"/>
                </a:ext>
              </a:extLst>
            </p:cNvPr>
            <p:cNvSpPr/>
            <p:nvPr/>
          </p:nvSpPr>
          <p:spPr>
            <a:xfrm>
              <a:off x="494614" y="4380139"/>
              <a:ext cx="209550" cy="20955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66" name="群組 65">
            <a:extLst>
              <a:ext uri="{FF2B5EF4-FFF2-40B4-BE49-F238E27FC236}">
                <a16:creationId xmlns:a16="http://schemas.microsoft.com/office/drawing/2014/main" id="{66C911B9-08BD-45E3-BF3A-3074ADBBE14F}"/>
              </a:ext>
            </a:extLst>
          </p:cNvPr>
          <p:cNvGrpSpPr/>
          <p:nvPr/>
        </p:nvGrpSpPr>
        <p:grpSpPr>
          <a:xfrm>
            <a:off x="4297426" y="3884702"/>
            <a:ext cx="1598520" cy="829481"/>
            <a:chOff x="4268398" y="4131445"/>
            <a:chExt cx="1598520" cy="829481"/>
          </a:xfrm>
        </p:grpSpPr>
        <p:grpSp>
          <p:nvGrpSpPr>
            <p:cNvPr id="47" name="群組 46">
              <a:extLst>
                <a:ext uri="{FF2B5EF4-FFF2-40B4-BE49-F238E27FC236}">
                  <a16:creationId xmlns:a16="http://schemas.microsoft.com/office/drawing/2014/main" id="{16702BEB-085F-4BFE-8AB9-B457442D409A}"/>
                </a:ext>
              </a:extLst>
            </p:cNvPr>
            <p:cNvGrpSpPr/>
            <p:nvPr/>
          </p:nvGrpSpPr>
          <p:grpSpPr>
            <a:xfrm>
              <a:off x="4268398" y="4131445"/>
              <a:ext cx="1598520" cy="723583"/>
              <a:chOff x="4181313" y="4131445"/>
              <a:chExt cx="1598520" cy="723583"/>
            </a:xfrm>
          </p:grpSpPr>
          <p:cxnSp>
            <p:nvCxnSpPr>
              <p:cNvPr id="42" name="直線接點 41">
                <a:extLst>
                  <a:ext uri="{FF2B5EF4-FFF2-40B4-BE49-F238E27FC236}">
                    <a16:creationId xmlns:a16="http://schemas.microsoft.com/office/drawing/2014/main" id="{4A8C6F8A-3028-4FE1-AAFD-E9109FBB3FD2}"/>
                  </a:ext>
                </a:extLst>
              </p:cNvPr>
              <p:cNvCxnSpPr/>
              <p:nvPr/>
            </p:nvCxnSpPr>
            <p:spPr>
              <a:xfrm>
                <a:off x="4181313" y="4855028"/>
                <a:ext cx="159852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手繪多邊形: 圖案 25">
                <a:extLst>
                  <a:ext uri="{FF2B5EF4-FFF2-40B4-BE49-F238E27FC236}">
                    <a16:creationId xmlns:a16="http://schemas.microsoft.com/office/drawing/2014/main" id="{277A7651-DAC7-464F-A325-16B3CD2A1BA5}"/>
                  </a:ext>
                </a:extLst>
              </p:cNvPr>
              <p:cNvSpPr/>
              <p:nvPr/>
            </p:nvSpPr>
            <p:spPr>
              <a:xfrm>
                <a:off x="4206113" y="4131445"/>
                <a:ext cx="1573719" cy="659516"/>
              </a:xfrm>
              <a:custGeom>
                <a:avLst/>
                <a:gdLst>
                  <a:gd name="connsiteX0" fmla="*/ 0 w 1553028"/>
                  <a:gd name="connsiteY0" fmla="*/ 725725 h 919160"/>
                  <a:gd name="connsiteX1" fmla="*/ 232228 w 1553028"/>
                  <a:gd name="connsiteY1" fmla="*/ 11 h 919160"/>
                  <a:gd name="connsiteX2" fmla="*/ 624114 w 1553028"/>
                  <a:gd name="connsiteY2" fmla="*/ 740240 h 919160"/>
                  <a:gd name="connsiteX3" fmla="*/ 957943 w 1553028"/>
                  <a:gd name="connsiteY3" fmla="*/ 870868 h 919160"/>
                  <a:gd name="connsiteX4" fmla="*/ 1277257 w 1553028"/>
                  <a:gd name="connsiteY4" fmla="*/ 72583 h 919160"/>
                  <a:gd name="connsiteX5" fmla="*/ 1553028 w 1553028"/>
                  <a:gd name="connsiteY5" fmla="*/ 841840 h 919160"/>
                  <a:gd name="connsiteX0" fmla="*/ 0 w 1612516"/>
                  <a:gd name="connsiteY0" fmla="*/ 900866 h 919979"/>
                  <a:gd name="connsiteX1" fmla="*/ 291716 w 1612516"/>
                  <a:gd name="connsiteY1" fmla="*/ 830 h 919979"/>
                  <a:gd name="connsiteX2" fmla="*/ 683602 w 1612516"/>
                  <a:gd name="connsiteY2" fmla="*/ 741059 h 919979"/>
                  <a:gd name="connsiteX3" fmla="*/ 1017431 w 1612516"/>
                  <a:gd name="connsiteY3" fmla="*/ 871687 h 919979"/>
                  <a:gd name="connsiteX4" fmla="*/ 1336745 w 1612516"/>
                  <a:gd name="connsiteY4" fmla="*/ 73402 h 919979"/>
                  <a:gd name="connsiteX5" fmla="*/ 1612516 w 1612516"/>
                  <a:gd name="connsiteY5" fmla="*/ 842659 h 919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2516" h="919979">
                    <a:moveTo>
                      <a:pt x="0" y="900866"/>
                    </a:moveTo>
                    <a:cubicBezTo>
                      <a:pt x="64104" y="536799"/>
                      <a:pt x="177782" y="27464"/>
                      <a:pt x="291716" y="830"/>
                    </a:cubicBezTo>
                    <a:cubicBezTo>
                      <a:pt x="405650" y="-25804"/>
                      <a:pt x="562650" y="595916"/>
                      <a:pt x="683602" y="741059"/>
                    </a:cubicBezTo>
                    <a:cubicBezTo>
                      <a:pt x="804554" y="886202"/>
                      <a:pt x="908574" y="982963"/>
                      <a:pt x="1017431" y="871687"/>
                    </a:cubicBezTo>
                    <a:cubicBezTo>
                      <a:pt x="1126288" y="760411"/>
                      <a:pt x="1237564" y="78240"/>
                      <a:pt x="1336745" y="73402"/>
                    </a:cubicBezTo>
                    <a:cubicBezTo>
                      <a:pt x="1435926" y="68564"/>
                      <a:pt x="1524221" y="455611"/>
                      <a:pt x="1612516" y="842659"/>
                    </a:cubicBezTo>
                  </a:path>
                </a:pathLst>
              </a:custGeom>
              <a:noFill/>
              <a:ln w="3810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54" name="橢圓 53">
              <a:extLst>
                <a:ext uri="{FF2B5EF4-FFF2-40B4-BE49-F238E27FC236}">
                  <a16:creationId xmlns:a16="http://schemas.microsoft.com/office/drawing/2014/main" id="{70107940-1205-4543-A672-0A30886B556A}"/>
                </a:ext>
              </a:extLst>
            </p:cNvPr>
            <p:cNvSpPr/>
            <p:nvPr/>
          </p:nvSpPr>
          <p:spPr>
            <a:xfrm>
              <a:off x="4374164" y="4751376"/>
              <a:ext cx="209550" cy="20955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6" name="橢圓 55">
              <a:extLst>
                <a:ext uri="{FF2B5EF4-FFF2-40B4-BE49-F238E27FC236}">
                  <a16:creationId xmlns:a16="http://schemas.microsoft.com/office/drawing/2014/main" id="{4E39F0C5-6B59-4269-80C6-70C13BA7FACC}"/>
                </a:ext>
              </a:extLst>
            </p:cNvPr>
            <p:cNvSpPr/>
            <p:nvPr/>
          </p:nvSpPr>
          <p:spPr>
            <a:xfrm>
              <a:off x="4557821" y="4751376"/>
              <a:ext cx="209550" cy="20955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7" name="橢圓 56">
              <a:extLst>
                <a:ext uri="{FF2B5EF4-FFF2-40B4-BE49-F238E27FC236}">
                  <a16:creationId xmlns:a16="http://schemas.microsoft.com/office/drawing/2014/main" id="{C564226D-CBF7-458A-AD9C-C6F477CB5081}"/>
                </a:ext>
              </a:extLst>
            </p:cNvPr>
            <p:cNvSpPr/>
            <p:nvPr/>
          </p:nvSpPr>
          <p:spPr>
            <a:xfrm>
              <a:off x="4778140" y="4750241"/>
              <a:ext cx="209550" cy="20955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8" name="橢圓 57">
              <a:extLst>
                <a:ext uri="{FF2B5EF4-FFF2-40B4-BE49-F238E27FC236}">
                  <a16:creationId xmlns:a16="http://schemas.microsoft.com/office/drawing/2014/main" id="{854D8F41-DEF5-4055-915B-EB9AC7DD1903}"/>
                </a:ext>
              </a:extLst>
            </p:cNvPr>
            <p:cNvSpPr/>
            <p:nvPr/>
          </p:nvSpPr>
          <p:spPr>
            <a:xfrm>
              <a:off x="5397333" y="4750241"/>
              <a:ext cx="209550" cy="20955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9" name="橢圓 58">
              <a:extLst>
                <a:ext uri="{FF2B5EF4-FFF2-40B4-BE49-F238E27FC236}">
                  <a16:creationId xmlns:a16="http://schemas.microsoft.com/office/drawing/2014/main" id="{1866A58E-FE4A-4427-9337-53CC00B90CC6}"/>
                </a:ext>
              </a:extLst>
            </p:cNvPr>
            <p:cNvSpPr/>
            <p:nvPr/>
          </p:nvSpPr>
          <p:spPr>
            <a:xfrm>
              <a:off x="5563250" y="4750241"/>
              <a:ext cx="209550" cy="20955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67" name="群組 66">
            <a:extLst>
              <a:ext uri="{FF2B5EF4-FFF2-40B4-BE49-F238E27FC236}">
                <a16:creationId xmlns:a16="http://schemas.microsoft.com/office/drawing/2014/main" id="{4A47C248-1C6D-49E4-A708-768EF5A41C9D}"/>
              </a:ext>
            </a:extLst>
          </p:cNvPr>
          <p:cNvGrpSpPr/>
          <p:nvPr/>
        </p:nvGrpSpPr>
        <p:grpSpPr>
          <a:xfrm>
            <a:off x="6960879" y="3606112"/>
            <a:ext cx="1651568" cy="1129743"/>
            <a:chOff x="7076991" y="3838341"/>
            <a:chExt cx="1651568" cy="1129743"/>
          </a:xfrm>
        </p:grpSpPr>
        <p:grpSp>
          <p:nvGrpSpPr>
            <p:cNvPr id="48" name="群組 47">
              <a:extLst>
                <a:ext uri="{FF2B5EF4-FFF2-40B4-BE49-F238E27FC236}">
                  <a16:creationId xmlns:a16="http://schemas.microsoft.com/office/drawing/2014/main" id="{6D221FC1-64F9-4C64-85FD-F960434D72DA}"/>
                </a:ext>
              </a:extLst>
            </p:cNvPr>
            <p:cNvGrpSpPr/>
            <p:nvPr/>
          </p:nvGrpSpPr>
          <p:grpSpPr>
            <a:xfrm>
              <a:off x="7109927" y="3838341"/>
              <a:ext cx="1618632" cy="1016687"/>
              <a:chOff x="7109927" y="3838341"/>
              <a:chExt cx="1618632" cy="1016687"/>
            </a:xfrm>
          </p:grpSpPr>
          <p:cxnSp>
            <p:nvCxnSpPr>
              <p:cNvPr id="43" name="直線接點 42">
                <a:extLst>
                  <a:ext uri="{FF2B5EF4-FFF2-40B4-BE49-F238E27FC236}">
                    <a16:creationId xmlns:a16="http://schemas.microsoft.com/office/drawing/2014/main" id="{1A5EB83A-2CF5-4196-AEF8-360D39365C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09927" y="4855028"/>
                <a:ext cx="159852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手繪多邊形: 圖案 44">
                <a:extLst>
                  <a:ext uri="{FF2B5EF4-FFF2-40B4-BE49-F238E27FC236}">
                    <a16:creationId xmlns:a16="http://schemas.microsoft.com/office/drawing/2014/main" id="{1FC47D8B-9C63-4F30-8928-3A7F05D2ABCD}"/>
                  </a:ext>
                </a:extLst>
              </p:cNvPr>
              <p:cNvSpPr/>
              <p:nvPr/>
            </p:nvSpPr>
            <p:spPr>
              <a:xfrm>
                <a:off x="7154840" y="3838341"/>
                <a:ext cx="1573719" cy="953647"/>
              </a:xfrm>
              <a:custGeom>
                <a:avLst/>
                <a:gdLst>
                  <a:gd name="connsiteX0" fmla="*/ 0 w 1553028"/>
                  <a:gd name="connsiteY0" fmla="*/ 725725 h 919160"/>
                  <a:gd name="connsiteX1" fmla="*/ 232228 w 1553028"/>
                  <a:gd name="connsiteY1" fmla="*/ 11 h 919160"/>
                  <a:gd name="connsiteX2" fmla="*/ 624114 w 1553028"/>
                  <a:gd name="connsiteY2" fmla="*/ 740240 h 919160"/>
                  <a:gd name="connsiteX3" fmla="*/ 957943 w 1553028"/>
                  <a:gd name="connsiteY3" fmla="*/ 870868 h 919160"/>
                  <a:gd name="connsiteX4" fmla="*/ 1277257 w 1553028"/>
                  <a:gd name="connsiteY4" fmla="*/ 72583 h 919160"/>
                  <a:gd name="connsiteX5" fmla="*/ 1553028 w 1553028"/>
                  <a:gd name="connsiteY5" fmla="*/ 841840 h 919160"/>
                  <a:gd name="connsiteX0" fmla="*/ 0 w 1612516"/>
                  <a:gd name="connsiteY0" fmla="*/ 900866 h 919979"/>
                  <a:gd name="connsiteX1" fmla="*/ 291716 w 1612516"/>
                  <a:gd name="connsiteY1" fmla="*/ 830 h 919979"/>
                  <a:gd name="connsiteX2" fmla="*/ 683602 w 1612516"/>
                  <a:gd name="connsiteY2" fmla="*/ 741059 h 919979"/>
                  <a:gd name="connsiteX3" fmla="*/ 1017431 w 1612516"/>
                  <a:gd name="connsiteY3" fmla="*/ 871687 h 919979"/>
                  <a:gd name="connsiteX4" fmla="*/ 1336745 w 1612516"/>
                  <a:gd name="connsiteY4" fmla="*/ 73402 h 919979"/>
                  <a:gd name="connsiteX5" fmla="*/ 1612516 w 1612516"/>
                  <a:gd name="connsiteY5" fmla="*/ 842659 h 919979"/>
                  <a:gd name="connsiteX0" fmla="*/ 0 w 1612516"/>
                  <a:gd name="connsiteY0" fmla="*/ 1325745 h 1361094"/>
                  <a:gd name="connsiteX1" fmla="*/ 261972 w 1612516"/>
                  <a:gd name="connsiteY1" fmla="*/ 534 h 1361094"/>
                  <a:gd name="connsiteX2" fmla="*/ 683602 w 1612516"/>
                  <a:gd name="connsiteY2" fmla="*/ 1165938 h 1361094"/>
                  <a:gd name="connsiteX3" fmla="*/ 1017431 w 1612516"/>
                  <a:gd name="connsiteY3" fmla="*/ 1296566 h 1361094"/>
                  <a:gd name="connsiteX4" fmla="*/ 1336745 w 1612516"/>
                  <a:gd name="connsiteY4" fmla="*/ 498281 h 1361094"/>
                  <a:gd name="connsiteX5" fmla="*/ 1612516 w 1612516"/>
                  <a:gd name="connsiteY5" fmla="*/ 1267538 h 1361094"/>
                  <a:gd name="connsiteX0" fmla="*/ 0 w 1612516"/>
                  <a:gd name="connsiteY0" fmla="*/ 1325745 h 1330272"/>
                  <a:gd name="connsiteX1" fmla="*/ 261972 w 1612516"/>
                  <a:gd name="connsiteY1" fmla="*/ 534 h 1330272"/>
                  <a:gd name="connsiteX2" fmla="*/ 683602 w 1612516"/>
                  <a:gd name="connsiteY2" fmla="*/ 1165938 h 1330272"/>
                  <a:gd name="connsiteX3" fmla="*/ 1017431 w 1612516"/>
                  <a:gd name="connsiteY3" fmla="*/ 1296566 h 1330272"/>
                  <a:gd name="connsiteX4" fmla="*/ 1307001 w 1612516"/>
                  <a:gd name="connsiteY4" fmla="*/ 923455 h 1330272"/>
                  <a:gd name="connsiteX5" fmla="*/ 1612516 w 1612516"/>
                  <a:gd name="connsiteY5" fmla="*/ 1267538 h 1330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2516" h="1330272">
                    <a:moveTo>
                      <a:pt x="0" y="1325745"/>
                    </a:moveTo>
                    <a:cubicBezTo>
                      <a:pt x="64104" y="961678"/>
                      <a:pt x="148038" y="27168"/>
                      <a:pt x="261972" y="534"/>
                    </a:cubicBezTo>
                    <a:cubicBezTo>
                      <a:pt x="375906" y="-26100"/>
                      <a:pt x="557692" y="949933"/>
                      <a:pt x="683602" y="1165938"/>
                    </a:cubicBezTo>
                    <a:cubicBezTo>
                      <a:pt x="809512" y="1381943"/>
                      <a:pt x="913531" y="1336980"/>
                      <a:pt x="1017431" y="1296566"/>
                    </a:cubicBezTo>
                    <a:cubicBezTo>
                      <a:pt x="1121331" y="1256152"/>
                      <a:pt x="1207820" y="928293"/>
                      <a:pt x="1307001" y="923455"/>
                    </a:cubicBezTo>
                    <a:cubicBezTo>
                      <a:pt x="1406182" y="918617"/>
                      <a:pt x="1524221" y="880490"/>
                      <a:pt x="1612516" y="1267538"/>
                    </a:cubicBezTo>
                  </a:path>
                </a:pathLst>
              </a:cu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60" name="橢圓 59">
              <a:extLst>
                <a:ext uri="{FF2B5EF4-FFF2-40B4-BE49-F238E27FC236}">
                  <a16:creationId xmlns:a16="http://schemas.microsoft.com/office/drawing/2014/main" id="{3F9C2F52-3669-4AFE-8C2A-D0B722989C8F}"/>
                </a:ext>
              </a:extLst>
            </p:cNvPr>
            <p:cNvSpPr/>
            <p:nvPr/>
          </p:nvSpPr>
          <p:spPr>
            <a:xfrm>
              <a:off x="7076991" y="4746724"/>
              <a:ext cx="209550" cy="20955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61" name="橢圓 60">
              <a:extLst>
                <a:ext uri="{FF2B5EF4-FFF2-40B4-BE49-F238E27FC236}">
                  <a16:creationId xmlns:a16="http://schemas.microsoft.com/office/drawing/2014/main" id="{8882D3A6-FC8B-4CBA-A417-A6E030A1CB5E}"/>
                </a:ext>
              </a:extLst>
            </p:cNvPr>
            <p:cNvSpPr/>
            <p:nvPr/>
          </p:nvSpPr>
          <p:spPr>
            <a:xfrm>
              <a:off x="7245696" y="4746724"/>
              <a:ext cx="209550" cy="20955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62" name="橢圓 61">
              <a:extLst>
                <a:ext uri="{FF2B5EF4-FFF2-40B4-BE49-F238E27FC236}">
                  <a16:creationId xmlns:a16="http://schemas.microsoft.com/office/drawing/2014/main" id="{85CFF45B-8096-4B1A-98B3-AD197D55ECAB}"/>
                </a:ext>
              </a:extLst>
            </p:cNvPr>
            <p:cNvSpPr/>
            <p:nvPr/>
          </p:nvSpPr>
          <p:spPr>
            <a:xfrm>
              <a:off x="7383407" y="4752629"/>
              <a:ext cx="209550" cy="20955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63" name="橢圓 62">
              <a:extLst>
                <a:ext uri="{FF2B5EF4-FFF2-40B4-BE49-F238E27FC236}">
                  <a16:creationId xmlns:a16="http://schemas.microsoft.com/office/drawing/2014/main" id="{D330183E-AE56-498A-B109-56A632AC2FC2}"/>
                </a:ext>
              </a:extLst>
            </p:cNvPr>
            <p:cNvSpPr/>
            <p:nvPr/>
          </p:nvSpPr>
          <p:spPr>
            <a:xfrm>
              <a:off x="7536642" y="4758534"/>
              <a:ext cx="209550" cy="20955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64" name="橢圓 63">
              <a:extLst>
                <a:ext uri="{FF2B5EF4-FFF2-40B4-BE49-F238E27FC236}">
                  <a16:creationId xmlns:a16="http://schemas.microsoft.com/office/drawing/2014/main" id="{9C5697D7-D40B-419F-B429-BED223FD23B8}"/>
                </a:ext>
              </a:extLst>
            </p:cNvPr>
            <p:cNvSpPr/>
            <p:nvPr/>
          </p:nvSpPr>
          <p:spPr>
            <a:xfrm>
              <a:off x="8368140" y="4758534"/>
              <a:ext cx="209550" cy="20955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74637F8C-5CE5-4FD3-9917-56C2AEE3F972}"/>
              </a:ext>
            </a:extLst>
          </p:cNvPr>
          <p:cNvSpPr txBox="1"/>
          <p:nvPr/>
        </p:nvSpPr>
        <p:spPr>
          <a:xfrm>
            <a:off x="2792174" y="6085819"/>
            <a:ext cx="5240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How to compute the divergence?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18893D40-EC50-47A2-90AA-2968E31E2F72}"/>
                  </a:ext>
                </a:extLst>
              </p:cNvPr>
              <p:cNvSpPr/>
              <p:nvPr/>
            </p:nvSpPr>
            <p:spPr>
              <a:xfrm>
                <a:off x="599622" y="5097818"/>
                <a:ext cx="4636654" cy="6537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𝐺</m:t>
                          </m:r>
                        </m:e>
                        <m:sup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𝑎𝑟𝑔</m:t>
                      </m:r>
                      <m:func>
                        <m:func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8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min</m:t>
                              </m:r>
                            </m:e>
                            <m:lim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𝐷𝑖𝑣</m:t>
                          </m:r>
                          <m:d>
                            <m:dPr>
                              <m:ctrlPr>
                                <a:rPr kumimoji="0" lang="en-US" altLang="zh-TW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sub>
                              </m:sSub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𝑑𝑎𝑡𝑎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18893D40-EC50-47A2-90AA-2968E31E2F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622" y="5097818"/>
                <a:ext cx="4636654" cy="65376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文字方塊 69">
                <a:extLst>
                  <a:ext uri="{FF2B5EF4-FFF2-40B4-BE49-F238E27FC236}">
                    <a16:creationId xmlns:a16="http://schemas.microsoft.com/office/drawing/2014/main" id="{0E1F2180-218C-44AA-8DEE-BBCEF069C00C}"/>
                  </a:ext>
                </a:extLst>
              </p:cNvPr>
              <p:cNvSpPr txBox="1"/>
              <p:nvPr/>
            </p:nvSpPr>
            <p:spPr>
              <a:xfrm>
                <a:off x="2787839" y="5699817"/>
                <a:ext cx="619208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Divergence between distributions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𝐺</m:t>
                        </m:r>
                      </m:sub>
                    </m:sSub>
                  </m:oMath>
                </a14:m>
                <a:r>
                  <a:rPr kumimoji="0" lang="zh-TW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𝑑𝑎𝑡𝑎</m:t>
                        </m:r>
                      </m:sub>
                    </m:sSub>
                  </m:oMath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70" name="文字方塊 69">
                <a:extLst>
                  <a:ext uri="{FF2B5EF4-FFF2-40B4-BE49-F238E27FC236}">
                    <a16:creationId xmlns:a16="http://schemas.microsoft.com/office/drawing/2014/main" id="{0E1F2180-218C-44AA-8DEE-BBCEF069C0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87839" y="5699817"/>
                <a:ext cx="6192088" cy="461665"/>
              </a:xfrm>
              <a:prstGeom prst="rect">
                <a:avLst/>
              </a:prstGeom>
              <a:blipFill>
                <a:blip r:embed="rId9"/>
                <a:stretch>
                  <a:fillRect l="-1476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1" name="直線接點 70">
            <a:extLst>
              <a:ext uri="{FF2B5EF4-FFF2-40B4-BE49-F238E27FC236}">
                <a16:creationId xmlns:a16="http://schemas.microsoft.com/office/drawing/2014/main" id="{F32E1FA8-C2ED-474D-9136-44D10C87AC65}"/>
              </a:ext>
            </a:extLst>
          </p:cNvPr>
          <p:cNvCxnSpPr>
            <a:cxnSpLocks/>
          </p:cNvCxnSpPr>
          <p:nvPr/>
        </p:nvCxnSpPr>
        <p:spPr>
          <a:xfrm>
            <a:off x="2862398" y="5559515"/>
            <a:ext cx="219495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D76CE37-5963-4948-8B37-DF1E604BA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31</a:t>
            </a:fld>
            <a:endParaRPr lang="zh-TW" altLang="en-US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78D37FD1-4ABD-499C-AA50-612DB62AABE0}"/>
              </a:ext>
            </a:extLst>
          </p:cNvPr>
          <p:cNvGrpSpPr/>
          <p:nvPr/>
        </p:nvGrpSpPr>
        <p:grpSpPr>
          <a:xfrm>
            <a:off x="5320455" y="222922"/>
            <a:ext cx="3383444" cy="601383"/>
            <a:chOff x="5320455" y="222922"/>
            <a:chExt cx="3383444" cy="601383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2" name="矩形 71">
                  <a:extLst>
                    <a:ext uri="{FF2B5EF4-FFF2-40B4-BE49-F238E27FC236}">
                      <a16:creationId xmlns:a16="http://schemas.microsoft.com/office/drawing/2014/main" id="{212171A2-E4C5-4FF8-AC44-646881D9C087}"/>
                    </a:ext>
                  </a:extLst>
                </p:cNvPr>
                <p:cNvSpPr/>
                <p:nvPr/>
              </p:nvSpPr>
              <p:spPr>
                <a:xfrm>
                  <a:off x="5974369" y="222922"/>
                  <a:ext cx="2729530" cy="60138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𝑎𝑟𝑔</m:t>
                        </m:r>
                        <m:func>
                          <m:func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TW" sz="2400"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altLang="zh-TW" sz="240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TW" sz="240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lim>
                            </m:limLow>
                          </m:fName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func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>
            <p:sp>
              <p:nvSpPr>
                <p:cNvPr id="72" name="矩形 71">
                  <a:extLst>
                    <a:ext uri="{FF2B5EF4-FFF2-40B4-BE49-F238E27FC236}">
                      <a16:creationId xmlns:a16="http://schemas.microsoft.com/office/drawing/2014/main" id="{212171A2-E4C5-4FF8-AC44-646881D9C08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74369" y="222922"/>
                  <a:ext cx="2729530" cy="601383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BE74E1A2-0B75-40AA-B629-67F1CE9E98CC}"/>
                </a:ext>
              </a:extLst>
            </p:cNvPr>
            <p:cNvSpPr txBox="1"/>
            <p:nvPr/>
          </p:nvSpPr>
          <p:spPr>
            <a:xfrm>
              <a:off x="5320455" y="222922"/>
              <a:ext cx="7958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c.f.</a:t>
              </a:r>
              <a:endParaRPr lang="zh-TW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06369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  <p:bldP spid="7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22AAA9-2E75-4A43-9ECF-E65290D01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Sampling is good enough ……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/>
              <p:nvPr/>
            </p:nvSpPr>
            <p:spPr>
              <a:xfrm>
                <a:off x="2321078" y="1445364"/>
                <a:ext cx="4636654" cy="6537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𝐺</m:t>
                          </m:r>
                        </m:e>
                        <m:sup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𝑎𝑟𝑔</m:t>
                      </m:r>
                      <m:func>
                        <m:func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8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min</m:t>
                              </m:r>
                            </m:e>
                            <m:lim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𝐷𝑖𝑣</m:t>
                          </m:r>
                          <m:d>
                            <m:dPr>
                              <m:ctrlPr>
                                <a:rPr kumimoji="0" lang="en-US" altLang="zh-TW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sub>
                              </m:sSub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𝑑𝑎𝑡𝑎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1078" y="1445364"/>
                <a:ext cx="4636654" cy="6537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9250B9AB-4871-468E-AE75-065EFB03D165}"/>
                  </a:ext>
                </a:extLst>
              </p:cNvPr>
              <p:cNvSpPr txBox="1"/>
              <p:nvPr/>
            </p:nvSpPr>
            <p:spPr>
              <a:xfrm>
                <a:off x="758521" y="2147654"/>
                <a:ext cx="776176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Although we do not know the distributions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𝐺</m:t>
                        </m:r>
                      </m:sub>
                    </m:sSub>
                  </m:oMath>
                </a14:m>
                <a:r>
                  <a:rPr kumimoji="0" lang="zh-TW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, we can sample from them.</a:t>
                </a:r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9250B9AB-4871-468E-AE75-065EFB03D1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521" y="2147654"/>
                <a:ext cx="7761767" cy="830997"/>
              </a:xfrm>
              <a:prstGeom prst="rect">
                <a:avLst/>
              </a:prstGeom>
              <a:blipFill>
                <a:blip r:embed="rId3"/>
                <a:stretch>
                  <a:fillRect l="-1177" t="-5839" b="-1532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文字方塊 34">
            <a:extLst>
              <a:ext uri="{FF2B5EF4-FFF2-40B4-BE49-F238E27FC236}">
                <a16:creationId xmlns:a16="http://schemas.microsoft.com/office/drawing/2014/main" id="{4D4D785D-19C5-4AEF-BF2D-2484C70115E8}"/>
              </a:ext>
            </a:extLst>
          </p:cNvPr>
          <p:cNvSpPr txBox="1"/>
          <p:nvPr/>
        </p:nvSpPr>
        <p:spPr>
          <a:xfrm>
            <a:off x="3966023" y="3317650"/>
            <a:ext cx="1121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sample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38" name="圖片 37">
            <a:extLst>
              <a:ext uri="{FF2B5EF4-FFF2-40B4-BE49-F238E27FC236}">
                <a16:creationId xmlns:a16="http://schemas.microsoft.com/office/drawing/2014/main" id="{76EDC643-74BD-4660-AC03-71148242A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1025" y="5063475"/>
            <a:ext cx="2851417" cy="718557"/>
          </a:xfrm>
          <a:prstGeom prst="rect">
            <a:avLst/>
          </a:prstGeom>
        </p:spPr>
      </p:pic>
      <p:grpSp>
        <p:nvGrpSpPr>
          <p:cNvPr id="42" name="群組 41">
            <a:extLst>
              <a:ext uri="{FF2B5EF4-FFF2-40B4-BE49-F238E27FC236}">
                <a16:creationId xmlns:a16="http://schemas.microsoft.com/office/drawing/2014/main" id="{DCFCFE5B-B08E-4632-9E48-54350FE2E3BD}"/>
              </a:ext>
            </a:extLst>
          </p:cNvPr>
          <p:cNvGrpSpPr/>
          <p:nvPr/>
        </p:nvGrpSpPr>
        <p:grpSpPr>
          <a:xfrm>
            <a:off x="5451025" y="3423273"/>
            <a:ext cx="2851417" cy="731192"/>
            <a:chOff x="3798412" y="6111526"/>
            <a:chExt cx="2162335" cy="554490"/>
          </a:xfrm>
        </p:grpSpPr>
        <p:pic>
          <p:nvPicPr>
            <p:cNvPr id="43" name="圖片 42">
              <a:extLst>
                <a:ext uri="{FF2B5EF4-FFF2-40B4-BE49-F238E27FC236}">
                  <a16:creationId xmlns:a16="http://schemas.microsoft.com/office/drawing/2014/main" id="{2F5A5B7F-3231-4B0D-B0D3-80819C1A4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747" y="6126016"/>
              <a:ext cx="540000" cy="540000"/>
            </a:xfrm>
            <a:prstGeom prst="rect">
              <a:avLst/>
            </a:prstGeom>
          </p:spPr>
        </p:pic>
        <p:pic>
          <p:nvPicPr>
            <p:cNvPr id="44" name="圖片 43">
              <a:extLst>
                <a:ext uri="{FF2B5EF4-FFF2-40B4-BE49-F238E27FC236}">
                  <a16:creationId xmlns:a16="http://schemas.microsoft.com/office/drawing/2014/main" id="{DDD9F21F-7D15-48DD-BEBD-34642DC4C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8412" y="6111526"/>
              <a:ext cx="540000" cy="540000"/>
            </a:xfrm>
            <a:prstGeom prst="rect">
              <a:avLst/>
            </a:prstGeom>
          </p:spPr>
        </p:pic>
        <p:pic>
          <p:nvPicPr>
            <p:cNvPr id="45" name="圖片 44">
              <a:extLst>
                <a:ext uri="{FF2B5EF4-FFF2-40B4-BE49-F238E27FC236}">
                  <a16:creationId xmlns:a16="http://schemas.microsoft.com/office/drawing/2014/main" id="{10710CD3-86C8-44B5-A25E-63483A98E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747" y="6126016"/>
              <a:ext cx="540000" cy="540000"/>
            </a:xfrm>
            <a:prstGeom prst="rect">
              <a:avLst/>
            </a:prstGeom>
          </p:spPr>
        </p:pic>
        <p:pic>
          <p:nvPicPr>
            <p:cNvPr id="46" name="圖片 45">
              <a:extLst>
                <a:ext uri="{FF2B5EF4-FFF2-40B4-BE49-F238E27FC236}">
                  <a16:creationId xmlns:a16="http://schemas.microsoft.com/office/drawing/2014/main" id="{A3C8FA07-1EB9-4E5B-AAB2-6A762C4F7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0747" y="6111526"/>
              <a:ext cx="540000" cy="540000"/>
            </a:xfrm>
            <a:prstGeom prst="rect">
              <a:avLst/>
            </a:prstGeom>
          </p:spPr>
        </p:pic>
      </p:grpSp>
      <p:sp>
        <p:nvSpPr>
          <p:cNvPr id="47" name="矩形 46">
            <a:extLst>
              <a:ext uri="{FF2B5EF4-FFF2-40B4-BE49-F238E27FC236}">
                <a16:creationId xmlns:a16="http://schemas.microsoft.com/office/drawing/2014/main" id="{350F8FD8-68B0-4B5C-A36B-DC6F550C3B7D}"/>
              </a:ext>
            </a:extLst>
          </p:cNvPr>
          <p:cNvSpPr/>
          <p:nvPr/>
        </p:nvSpPr>
        <p:spPr>
          <a:xfrm>
            <a:off x="3998574" y="5042136"/>
            <a:ext cx="972909" cy="70183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</a:t>
            </a:r>
          </a:p>
        </p:txBody>
      </p:sp>
      <p:cxnSp>
        <p:nvCxnSpPr>
          <p:cNvPr id="51" name="直線單箭頭接點 50">
            <a:extLst>
              <a:ext uri="{FF2B5EF4-FFF2-40B4-BE49-F238E27FC236}">
                <a16:creationId xmlns:a16="http://schemas.microsoft.com/office/drawing/2014/main" id="{23AF05D4-2A37-4DF9-8F9C-F9CB44F5916F}"/>
              </a:ext>
            </a:extLst>
          </p:cNvPr>
          <p:cNvCxnSpPr>
            <a:cxnSpLocks/>
          </p:cNvCxnSpPr>
          <p:nvPr/>
        </p:nvCxnSpPr>
        <p:spPr>
          <a:xfrm flipV="1">
            <a:off x="3561564" y="5377445"/>
            <a:ext cx="4220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B4E695C6-4790-442F-8301-7888909E6204}"/>
              </a:ext>
            </a:extLst>
          </p:cNvPr>
          <p:cNvSpPr/>
          <p:nvPr/>
        </p:nvSpPr>
        <p:spPr>
          <a:xfrm rot="5400000">
            <a:off x="1763593" y="5239282"/>
            <a:ext cx="905437" cy="2988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C9355552-95DB-4AB2-A8E6-B222A1FD3D76}"/>
              </a:ext>
            </a:extLst>
          </p:cNvPr>
          <p:cNvSpPr/>
          <p:nvPr/>
        </p:nvSpPr>
        <p:spPr>
          <a:xfrm rot="5400000">
            <a:off x="2148030" y="5239282"/>
            <a:ext cx="905437" cy="29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48DFAA54-0B57-4589-95F1-467F0B70123B}"/>
              </a:ext>
            </a:extLst>
          </p:cNvPr>
          <p:cNvSpPr/>
          <p:nvPr/>
        </p:nvSpPr>
        <p:spPr>
          <a:xfrm rot="5400000">
            <a:off x="2532467" y="5239282"/>
            <a:ext cx="905437" cy="2988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1D392E5-4A03-44C1-B20C-A6E6D2E3D6B3}"/>
              </a:ext>
            </a:extLst>
          </p:cNvPr>
          <p:cNvSpPr/>
          <p:nvPr/>
        </p:nvSpPr>
        <p:spPr>
          <a:xfrm rot="5400000">
            <a:off x="2916903" y="5239282"/>
            <a:ext cx="905437" cy="29882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vector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871E1BAB-30A4-4E5F-84FD-2160C6E4DA78}"/>
              </a:ext>
            </a:extLst>
          </p:cNvPr>
          <p:cNvSpPr txBox="1"/>
          <p:nvPr/>
        </p:nvSpPr>
        <p:spPr>
          <a:xfrm>
            <a:off x="304289" y="4994103"/>
            <a:ext cx="18098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sample from normal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9" name="文字方塊 68">
            <a:extLst>
              <a:ext uri="{FF2B5EF4-FFF2-40B4-BE49-F238E27FC236}">
                <a16:creationId xmlns:a16="http://schemas.microsoft.com/office/drawing/2014/main" id="{C4ACE876-8DAC-42C2-8B94-C72FC4DBF472}"/>
              </a:ext>
            </a:extLst>
          </p:cNvPr>
          <p:cNvSpPr txBox="1"/>
          <p:nvPr/>
        </p:nvSpPr>
        <p:spPr>
          <a:xfrm>
            <a:off x="394426" y="3551606"/>
            <a:ext cx="1733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Database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70" name="群組 69">
            <a:extLst>
              <a:ext uri="{FF2B5EF4-FFF2-40B4-BE49-F238E27FC236}">
                <a16:creationId xmlns:a16="http://schemas.microsoft.com/office/drawing/2014/main" id="{6FFC2CCC-8319-44BE-B485-DDA826443BC7}"/>
              </a:ext>
            </a:extLst>
          </p:cNvPr>
          <p:cNvGrpSpPr/>
          <p:nvPr/>
        </p:nvGrpSpPr>
        <p:grpSpPr>
          <a:xfrm>
            <a:off x="1875857" y="3180451"/>
            <a:ext cx="1751174" cy="1307774"/>
            <a:chOff x="644126" y="4258170"/>
            <a:chExt cx="3652768" cy="2387400"/>
          </a:xfrm>
        </p:grpSpPr>
        <p:pic>
          <p:nvPicPr>
            <p:cNvPr id="71" name="圖片 70">
              <a:extLst>
                <a:ext uri="{FF2B5EF4-FFF2-40B4-BE49-F238E27FC236}">
                  <a16:creationId xmlns:a16="http://schemas.microsoft.com/office/drawing/2014/main" id="{786F4372-AD80-4A29-8A8F-5006854664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2494" y="5112971"/>
              <a:ext cx="914400" cy="914400"/>
            </a:xfrm>
            <a:prstGeom prst="rect">
              <a:avLst/>
            </a:prstGeom>
          </p:spPr>
        </p:pic>
        <p:pic>
          <p:nvPicPr>
            <p:cNvPr id="72" name="圖片 71">
              <a:extLst>
                <a:ext uri="{FF2B5EF4-FFF2-40B4-BE49-F238E27FC236}">
                  <a16:creationId xmlns:a16="http://schemas.microsoft.com/office/drawing/2014/main" id="{B3D70766-315F-486E-BB1B-FA7AB2977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5869" y="4258170"/>
              <a:ext cx="914400" cy="914400"/>
            </a:xfrm>
            <a:prstGeom prst="rect">
              <a:avLst/>
            </a:prstGeom>
          </p:spPr>
        </p:pic>
        <p:pic>
          <p:nvPicPr>
            <p:cNvPr id="73" name="圖片 72">
              <a:extLst>
                <a:ext uri="{FF2B5EF4-FFF2-40B4-BE49-F238E27FC236}">
                  <a16:creationId xmlns:a16="http://schemas.microsoft.com/office/drawing/2014/main" id="{FC553EF2-F757-4763-9167-6916380B9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681" y="4287858"/>
              <a:ext cx="914400" cy="914400"/>
            </a:xfrm>
            <a:prstGeom prst="rect">
              <a:avLst/>
            </a:prstGeom>
          </p:spPr>
        </p:pic>
        <p:pic>
          <p:nvPicPr>
            <p:cNvPr id="74" name="圖片 73">
              <a:extLst>
                <a:ext uri="{FF2B5EF4-FFF2-40B4-BE49-F238E27FC236}">
                  <a16:creationId xmlns:a16="http://schemas.microsoft.com/office/drawing/2014/main" id="{0689F492-F93D-4C68-8C64-9F2509109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5676" y="4749170"/>
              <a:ext cx="914400" cy="914400"/>
            </a:xfrm>
            <a:prstGeom prst="rect">
              <a:avLst/>
            </a:prstGeom>
          </p:spPr>
        </p:pic>
        <p:pic>
          <p:nvPicPr>
            <p:cNvPr id="75" name="圖片 74">
              <a:extLst>
                <a:ext uri="{FF2B5EF4-FFF2-40B4-BE49-F238E27FC236}">
                  <a16:creationId xmlns:a16="http://schemas.microsoft.com/office/drawing/2014/main" id="{90A18592-6419-4562-9E5D-8F6CACBE5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2888" y="5731170"/>
              <a:ext cx="914400" cy="914400"/>
            </a:xfrm>
            <a:prstGeom prst="rect">
              <a:avLst/>
            </a:prstGeom>
          </p:spPr>
        </p:pic>
        <p:pic>
          <p:nvPicPr>
            <p:cNvPr id="76" name="圖片 75">
              <a:extLst>
                <a:ext uri="{FF2B5EF4-FFF2-40B4-BE49-F238E27FC236}">
                  <a16:creationId xmlns:a16="http://schemas.microsoft.com/office/drawing/2014/main" id="{AF057B0F-6768-4245-A70A-4AC980938D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6386" y="5187858"/>
              <a:ext cx="914400" cy="914400"/>
            </a:xfrm>
            <a:prstGeom prst="rect">
              <a:avLst/>
            </a:prstGeom>
          </p:spPr>
        </p:pic>
        <p:pic>
          <p:nvPicPr>
            <p:cNvPr id="77" name="圖片 76">
              <a:extLst>
                <a:ext uri="{FF2B5EF4-FFF2-40B4-BE49-F238E27FC236}">
                  <a16:creationId xmlns:a16="http://schemas.microsoft.com/office/drawing/2014/main" id="{347D84B2-8FD9-46EC-B76D-CA9AF4F11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8678" y="4749170"/>
              <a:ext cx="914400" cy="914400"/>
            </a:xfrm>
            <a:prstGeom prst="rect">
              <a:avLst/>
            </a:prstGeom>
          </p:spPr>
        </p:pic>
        <p:pic>
          <p:nvPicPr>
            <p:cNvPr id="78" name="圖片 77">
              <a:extLst>
                <a:ext uri="{FF2B5EF4-FFF2-40B4-BE49-F238E27FC236}">
                  <a16:creationId xmlns:a16="http://schemas.microsoft.com/office/drawing/2014/main" id="{EEC4B263-30CB-4689-B218-3831D2010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9580" y="5731170"/>
              <a:ext cx="914400" cy="914400"/>
            </a:xfrm>
            <a:prstGeom prst="rect">
              <a:avLst/>
            </a:prstGeom>
          </p:spPr>
        </p:pic>
        <p:pic>
          <p:nvPicPr>
            <p:cNvPr id="79" name="圖片 78">
              <a:extLst>
                <a:ext uri="{FF2B5EF4-FFF2-40B4-BE49-F238E27FC236}">
                  <a16:creationId xmlns:a16="http://schemas.microsoft.com/office/drawing/2014/main" id="{8637E94E-DAC1-4FA3-B95B-B9EDB418C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6182" y="5390058"/>
              <a:ext cx="914400" cy="914400"/>
            </a:xfrm>
            <a:prstGeom prst="rect">
              <a:avLst/>
            </a:prstGeom>
          </p:spPr>
        </p:pic>
        <p:pic>
          <p:nvPicPr>
            <p:cNvPr id="80" name="圖片 79">
              <a:extLst>
                <a:ext uri="{FF2B5EF4-FFF2-40B4-BE49-F238E27FC236}">
                  <a16:creationId xmlns:a16="http://schemas.microsoft.com/office/drawing/2014/main" id="{AA76CC5C-CC62-4799-9DDC-4D6DAEC6B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6869" y="4524714"/>
              <a:ext cx="914400" cy="914400"/>
            </a:xfrm>
            <a:prstGeom prst="rect">
              <a:avLst/>
            </a:prstGeom>
          </p:spPr>
        </p:pic>
        <p:pic>
          <p:nvPicPr>
            <p:cNvPr id="81" name="圖片 80">
              <a:extLst>
                <a:ext uri="{FF2B5EF4-FFF2-40B4-BE49-F238E27FC236}">
                  <a16:creationId xmlns:a16="http://schemas.microsoft.com/office/drawing/2014/main" id="{D0F6F316-CB46-4764-BC0F-986055BAED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126" y="5731170"/>
              <a:ext cx="914400" cy="914400"/>
            </a:xfrm>
            <a:prstGeom prst="rect">
              <a:avLst/>
            </a:prstGeom>
          </p:spPr>
        </p:pic>
      </p:grpSp>
      <p:sp>
        <p:nvSpPr>
          <p:cNvPr id="82" name="箭號: 向右 81">
            <a:extLst>
              <a:ext uri="{FF2B5EF4-FFF2-40B4-BE49-F238E27FC236}">
                <a16:creationId xmlns:a16="http://schemas.microsoft.com/office/drawing/2014/main" id="{CF7D0CE4-D409-4683-A2FF-E1AF3F93502E}"/>
              </a:ext>
            </a:extLst>
          </p:cNvPr>
          <p:cNvSpPr/>
          <p:nvPr/>
        </p:nvSpPr>
        <p:spPr>
          <a:xfrm>
            <a:off x="3711639" y="3657104"/>
            <a:ext cx="1665714" cy="3302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84" name="直線單箭頭接點 83">
            <a:extLst>
              <a:ext uri="{FF2B5EF4-FFF2-40B4-BE49-F238E27FC236}">
                <a16:creationId xmlns:a16="http://schemas.microsoft.com/office/drawing/2014/main" id="{5E87D30A-F100-4844-89D3-EE5EF42ED4A2}"/>
              </a:ext>
            </a:extLst>
          </p:cNvPr>
          <p:cNvCxnSpPr>
            <a:cxnSpLocks/>
          </p:cNvCxnSpPr>
          <p:nvPr/>
        </p:nvCxnSpPr>
        <p:spPr>
          <a:xfrm flipV="1">
            <a:off x="4971483" y="5382196"/>
            <a:ext cx="4220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文字方塊 85">
                <a:extLst>
                  <a:ext uri="{FF2B5EF4-FFF2-40B4-BE49-F238E27FC236}">
                    <a16:creationId xmlns:a16="http://schemas.microsoft.com/office/drawing/2014/main" id="{F689E728-963A-4442-BCE0-F6AB6694BEFB}"/>
                  </a:ext>
                </a:extLst>
              </p:cNvPr>
              <p:cNvSpPr txBox="1"/>
              <p:nvPr/>
            </p:nvSpPr>
            <p:spPr>
              <a:xfrm>
                <a:off x="6179532" y="5841411"/>
                <a:ext cx="25923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Sampling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𝑷</m:t>
                        </m:r>
                      </m:e>
                      <m:sub>
                        <m:r>
                          <a:rPr kumimoji="0" lang="en-US" altLang="zh-TW" sz="24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𝑮</m:t>
                        </m:r>
                      </m:sub>
                    </m:sSub>
                  </m:oMath>
                </a14:m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 </a:t>
                </a:r>
                <a:endPara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86" name="文字方塊 85">
                <a:extLst>
                  <a:ext uri="{FF2B5EF4-FFF2-40B4-BE49-F238E27FC236}">
                    <a16:creationId xmlns:a16="http://schemas.microsoft.com/office/drawing/2014/main" id="{F689E728-963A-4442-BCE0-F6AB6694BE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9532" y="5841411"/>
                <a:ext cx="2592331" cy="461665"/>
              </a:xfrm>
              <a:prstGeom prst="rect">
                <a:avLst/>
              </a:prstGeom>
              <a:blipFill>
                <a:blip r:embed="rId16"/>
                <a:stretch>
                  <a:fillRect l="-3765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5879DAA4-0E7A-430E-82A5-E5D28BB24EAC}"/>
                  </a:ext>
                </a:extLst>
              </p:cNvPr>
              <p:cNvSpPr txBox="1"/>
              <p:nvPr/>
            </p:nvSpPr>
            <p:spPr>
              <a:xfrm>
                <a:off x="5544484" y="4219413"/>
                <a:ext cx="34500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Sampling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𝑷</m:t>
                        </m:r>
                      </m:e>
                      <m:sub>
                        <m:r>
                          <a:rPr kumimoji="0" lang="en-US" altLang="zh-TW" sz="24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𝒅𝒂𝒕𝒂</m:t>
                        </m:r>
                      </m:sub>
                    </m:sSub>
                  </m:oMath>
                </a14:m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 </a:t>
                </a:r>
                <a:endPara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5879DAA4-0E7A-430E-82A5-E5D28BB24E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4484" y="4219413"/>
                <a:ext cx="3450012" cy="461665"/>
              </a:xfrm>
              <a:prstGeom prst="rect">
                <a:avLst/>
              </a:prstGeom>
              <a:blipFill>
                <a:blip r:embed="rId17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F3E3C31-A148-4930-B394-73A8659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6288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5" grpId="0"/>
      <p:bldP spid="47" grpId="0" animBg="1"/>
      <p:bldP spid="52" grpId="0" animBg="1"/>
      <p:bldP spid="53" grpId="0" animBg="1"/>
      <p:bldP spid="54" grpId="0" animBg="1"/>
      <p:bldP spid="55" grpId="0" animBg="1"/>
      <p:bldP spid="68" grpId="0"/>
      <p:bldP spid="69" grpId="0"/>
      <p:bldP spid="82" grpId="0" animBg="1"/>
      <p:bldP spid="86" grpId="0"/>
      <p:bldP spid="8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22AAA9-2E75-4A43-9ECF-E65290D01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Discriminator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/>
              <p:nvPr/>
            </p:nvSpPr>
            <p:spPr>
              <a:xfrm>
                <a:off x="4057619" y="733468"/>
                <a:ext cx="4636654" cy="6537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𝐺</m:t>
                          </m:r>
                        </m:e>
                        <m:sup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𝑎𝑟𝑔</m:t>
                      </m:r>
                      <m:func>
                        <m:func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8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min</m:t>
                              </m:r>
                            </m:e>
                            <m:lim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𝐷𝑖𝑣</m:t>
                          </m:r>
                          <m:d>
                            <m:dPr>
                              <m:ctrlPr>
                                <a:rPr kumimoji="0" lang="en-US" altLang="zh-TW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sub>
                              </m:sSub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𝑑𝑎𝑡𝑎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7619" y="733468"/>
                <a:ext cx="4636654" cy="65376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星形: 五角 9">
            <a:extLst>
              <a:ext uri="{FF2B5EF4-FFF2-40B4-BE49-F238E27FC236}">
                <a16:creationId xmlns:a16="http://schemas.microsoft.com/office/drawing/2014/main" id="{BD904703-1E67-446E-A930-63B18124AA2C}"/>
              </a:ext>
            </a:extLst>
          </p:cNvPr>
          <p:cNvSpPr/>
          <p:nvPr/>
        </p:nvSpPr>
        <p:spPr>
          <a:xfrm>
            <a:off x="2400700" y="2133427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1" name="星形: 五角 10">
            <a:extLst>
              <a:ext uri="{FF2B5EF4-FFF2-40B4-BE49-F238E27FC236}">
                <a16:creationId xmlns:a16="http://schemas.microsoft.com/office/drawing/2014/main" id="{B140510E-9B9E-4379-8ACC-CEEEA5D5EEE0}"/>
              </a:ext>
            </a:extLst>
          </p:cNvPr>
          <p:cNvSpPr/>
          <p:nvPr/>
        </p:nvSpPr>
        <p:spPr>
          <a:xfrm>
            <a:off x="1357322" y="2240863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2" name="星形: 五角 11">
            <a:extLst>
              <a:ext uri="{FF2B5EF4-FFF2-40B4-BE49-F238E27FC236}">
                <a16:creationId xmlns:a16="http://schemas.microsoft.com/office/drawing/2014/main" id="{72C874D9-CA4B-404C-801F-D7D6C745526D}"/>
              </a:ext>
            </a:extLst>
          </p:cNvPr>
          <p:cNvSpPr/>
          <p:nvPr/>
        </p:nvSpPr>
        <p:spPr>
          <a:xfrm>
            <a:off x="1837202" y="2907614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3" name="星形: 五角 12">
            <a:extLst>
              <a:ext uri="{FF2B5EF4-FFF2-40B4-BE49-F238E27FC236}">
                <a16:creationId xmlns:a16="http://schemas.microsoft.com/office/drawing/2014/main" id="{29BAA250-4002-4D56-BEBD-91B60E5F0A8A}"/>
              </a:ext>
            </a:extLst>
          </p:cNvPr>
          <p:cNvSpPr/>
          <p:nvPr/>
        </p:nvSpPr>
        <p:spPr>
          <a:xfrm>
            <a:off x="3093208" y="2426380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4" name="星形: 五角 13">
            <a:extLst>
              <a:ext uri="{FF2B5EF4-FFF2-40B4-BE49-F238E27FC236}">
                <a16:creationId xmlns:a16="http://schemas.microsoft.com/office/drawing/2014/main" id="{AC28B25A-1EB4-4F2B-8A59-A38D29D90354}"/>
              </a:ext>
            </a:extLst>
          </p:cNvPr>
          <p:cNvSpPr/>
          <p:nvPr/>
        </p:nvSpPr>
        <p:spPr>
          <a:xfrm>
            <a:off x="1043114" y="2694699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5" name="星形: 五角 14">
            <a:extLst>
              <a:ext uri="{FF2B5EF4-FFF2-40B4-BE49-F238E27FC236}">
                <a16:creationId xmlns:a16="http://schemas.microsoft.com/office/drawing/2014/main" id="{B14439F8-1359-47E7-9278-A948BE3F20C4}"/>
              </a:ext>
            </a:extLst>
          </p:cNvPr>
          <p:cNvSpPr/>
          <p:nvPr/>
        </p:nvSpPr>
        <p:spPr>
          <a:xfrm>
            <a:off x="2762259" y="2762735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6" name="星形: 五角 15">
            <a:extLst>
              <a:ext uri="{FF2B5EF4-FFF2-40B4-BE49-F238E27FC236}">
                <a16:creationId xmlns:a16="http://schemas.microsoft.com/office/drawing/2014/main" id="{5298D51B-1934-4334-8110-187C4AC0638B}"/>
              </a:ext>
            </a:extLst>
          </p:cNvPr>
          <p:cNvSpPr/>
          <p:nvPr/>
        </p:nvSpPr>
        <p:spPr>
          <a:xfrm>
            <a:off x="2443434" y="3178122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7" name="星形: 五角 16">
            <a:extLst>
              <a:ext uri="{FF2B5EF4-FFF2-40B4-BE49-F238E27FC236}">
                <a16:creationId xmlns:a16="http://schemas.microsoft.com/office/drawing/2014/main" id="{7D67D2C8-6FC0-40E2-8C2F-ED3EE139F5C4}"/>
              </a:ext>
            </a:extLst>
          </p:cNvPr>
          <p:cNvSpPr/>
          <p:nvPr/>
        </p:nvSpPr>
        <p:spPr>
          <a:xfrm>
            <a:off x="2216947" y="2521336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8" name="星形: 五角 17">
            <a:extLst>
              <a:ext uri="{FF2B5EF4-FFF2-40B4-BE49-F238E27FC236}">
                <a16:creationId xmlns:a16="http://schemas.microsoft.com/office/drawing/2014/main" id="{FB51DD8B-2A85-4B3E-942D-4A806A04083B}"/>
              </a:ext>
            </a:extLst>
          </p:cNvPr>
          <p:cNvSpPr/>
          <p:nvPr/>
        </p:nvSpPr>
        <p:spPr>
          <a:xfrm>
            <a:off x="1381143" y="3105484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276499D-DF31-4912-8E27-1A0B25A8EAFE}"/>
              </a:ext>
            </a:extLst>
          </p:cNvPr>
          <p:cNvSpPr/>
          <p:nvPr/>
        </p:nvSpPr>
        <p:spPr>
          <a:xfrm>
            <a:off x="6086574" y="2246930"/>
            <a:ext cx="2232478" cy="104496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Discriminator</a:t>
            </a:r>
            <a:endParaRPr kumimoji="0" lang="zh-TW" altLang="en-US" sz="2800" b="0" i="0" u="none" strike="noStrike" kern="1200" cap="none" spc="0" normalizeH="0" baseline="-2500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2" name="星形: 五角 21">
            <a:extLst>
              <a:ext uri="{FF2B5EF4-FFF2-40B4-BE49-F238E27FC236}">
                <a16:creationId xmlns:a16="http://schemas.microsoft.com/office/drawing/2014/main" id="{3BD73E07-305E-4E6A-85FB-ED1AD690D1BF}"/>
              </a:ext>
            </a:extLst>
          </p:cNvPr>
          <p:cNvSpPr/>
          <p:nvPr/>
        </p:nvSpPr>
        <p:spPr>
          <a:xfrm>
            <a:off x="1036132" y="1637302"/>
            <a:ext cx="31067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3" name="星形: 五角 22">
            <a:extLst>
              <a:ext uri="{FF2B5EF4-FFF2-40B4-BE49-F238E27FC236}">
                <a16:creationId xmlns:a16="http://schemas.microsoft.com/office/drawing/2014/main" id="{8BB7A68F-66D0-420F-967F-228EB4F3C678}"/>
              </a:ext>
            </a:extLst>
          </p:cNvPr>
          <p:cNvSpPr/>
          <p:nvPr/>
        </p:nvSpPr>
        <p:spPr>
          <a:xfrm>
            <a:off x="5053422" y="1618781"/>
            <a:ext cx="31067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A219CB3F-251E-45EE-B8EC-078A541FEA8F}"/>
                  </a:ext>
                </a:extLst>
              </p:cNvPr>
              <p:cNvSpPr txBox="1"/>
              <p:nvPr/>
            </p:nvSpPr>
            <p:spPr>
              <a:xfrm>
                <a:off x="1346802" y="1586584"/>
                <a:ext cx="39331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: data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</a:t>
                </a:r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A219CB3F-251E-45EE-B8EC-078A541FEA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6802" y="1586584"/>
                <a:ext cx="3933117" cy="461665"/>
              </a:xfrm>
              <a:prstGeom prst="rect">
                <a:avLst/>
              </a:prstGeom>
              <a:blipFill>
                <a:blip r:embed="rId4"/>
                <a:stretch>
                  <a:fillRect l="-2481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C8C53062-0BBC-46B2-A3D5-14747493310C}"/>
                  </a:ext>
                </a:extLst>
              </p:cNvPr>
              <p:cNvSpPr txBox="1"/>
              <p:nvPr/>
            </p:nvSpPr>
            <p:spPr>
              <a:xfrm>
                <a:off x="5364092" y="1547152"/>
                <a:ext cx="38370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: data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𝐺</m:t>
                        </m:r>
                      </m:sub>
                    </m:sSub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</a:t>
                </a:r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C8C53062-0BBC-46B2-A3D5-1474749331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4092" y="1547152"/>
                <a:ext cx="3837024" cy="461665"/>
              </a:xfrm>
              <a:prstGeom prst="rect">
                <a:avLst/>
              </a:prstGeom>
              <a:blipFill>
                <a:blip r:embed="rId5"/>
                <a:stretch>
                  <a:fillRect l="-2544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F177D695-4447-4F79-917B-9EF4D34201FD}"/>
              </a:ext>
            </a:extLst>
          </p:cNvPr>
          <p:cNvCxnSpPr>
            <a:cxnSpLocks/>
          </p:cNvCxnSpPr>
          <p:nvPr/>
        </p:nvCxnSpPr>
        <p:spPr>
          <a:xfrm>
            <a:off x="3571520" y="2768856"/>
            <a:ext cx="24575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7C71FC58-66B5-4F5C-A0E4-52C50199107A}"/>
              </a:ext>
            </a:extLst>
          </p:cNvPr>
          <p:cNvSpPr txBox="1"/>
          <p:nvPr/>
        </p:nvSpPr>
        <p:spPr>
          <a:xfrm>
            <a:off x="4158914" y="2792706"/>
            <a:ext cx="109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train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3" name="文字方塊 42">
                <a:extLst>
                  <a:ext uri="{FF2B5EF4-FFF2-40B4-BE49-F238E27FC236}">
                    <a16:creationId xmlns:a16="http://schemas.microsoft.com/office/drawing/2014/main" id="{44A5C7A1-1F55-49A8-87E8-4DE78A1F42FF}"/>
                  </a:ext>
                </a:extLst>
              </p:cNvPr>
              <p:cNvSpPr txBox="1"/>
              <p:nvPr/>
            </p:nvSpPr>
            <p:spPr>
              <a:xfrm>
                <a:off x="1299077" y="4944440"/>
                <a:ext cx="7288213" cy="43037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𝑉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𝐺</m:t>
                          </m:r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𝐷</m:t>
                          </m:r>
                        </m:e>
                      </m:d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𝐸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𝑦</m:t>
                          </m:r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∼</m:t>
                          </m:r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𝑑𝑎𝑡𝑎</m:t>
                              </m:r>
                            </m:sub>
                          </m:sSub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𝑙𝑜𝑔𝐷</m:t>
                          </m:r>
                          <m:d>
                            <m:d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𝑦</m:t>
                              </m:r>
                            </m:e>
                          </m:d>
                        </m:e>
                      </m:d>
                      <m:r>
                        <a:rPr kumimoji="0" lang="en-US" altLang="zh-TW" sz="24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</m:t>
                      </m:r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𝐸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𝑦</m:t>
                          </m:r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∼</m:t>
                          </m:r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sub>
                          </m:sSub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𝑙𝑜𝑔</m:t>
                          </m:r>
                          <m:d>
                            <m:d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1−</m:t>
                              </m:r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43" name="文字方塊 42">
                <a:extLst>
                  <a:ext uri="{FF2B5EF4-FFF2-40B4-BE49-F238E27FC236}">
                    <a16:creationId xmlns:a16="http://schemas.microsoft.com/office/drawing/2014/main" id="{44A5C7A1-1F55-49A8-87E8-4DE78A1F42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9077" y="4944440"/>
                <a:ext cx="7288213" cy="43037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文字方塊 43">
            <a:extLst>
              <a:ext uri="{FF2B5EF4-FFF2-40B4-BE49-F238E27FC236}">
                <a16:creationId xmlns:a16="http://schemas.microsoft.com/office/drawing/2014/main" id="{63613233-3F35-4E7B-A726-B9D6B983A2AA}"/>
              </a:ext>
            </a:extLst>
          </p:cNvPr>
          <p:cNvSpPr txBox="1"/>
          <p:nvPr/>
        </p:nvSpPr>
        <p:spPr>
          <a:xfrm>
            <a:off x="405238" y="4446728"/>
            <a:ext cx="4687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Objective Function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 for D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D26945B4-DAEC-454C-B22F-688B5653D020}"/>
                  </a:ext>
                </a:extLst>
              </p:cNvPr>
              <p:cNvSpPr/>
              <p:nvPr/>
            </p:nvSpPr>
            <p:spPr>
              <a:xfrm>
                <a:off x="1558075" y="3835536"/>
                <a:ext cx="3167919" cy="573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𝐷</m:t>
                          </m:r>
                        </m:e>
                        <m:sup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𝑎𝑟𝑔</m:t>
                      </m:r>
                      <m:func>
                        <m:func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4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max</m:t>
                              </m:r>
                            </m:e>
                            <m:lim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</m:lim>
                          </m:limLow>
                        </m:fName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𝑉</m:t>
                          </m:r>
                          <m:d>
                            <m:d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D26945B4-DAEC-454C-B22F-688B5653D0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8075" y="3835536"/>
                <a:ext cx="3167919" cy="573555"/>
              </a:xfrm>
              <a:prstGeom prst="rect">
                <a:avLst/>
              </a:prstGeom>
              <a:blipFill>
                <a:blip r:embed="rId7"/>
                <a:stretch>
                  <a:fillRect b="-425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文字方塊 50">
            <a:extLst>
              <a:ext uri="{FF2B5EF4-FFF2-40B4-BE49-F238E27FC236}">
                <a16:creationId xmlns:a16="http://schemas.microsoft.com/office/drawing/2014/main" id="{2B455590-3182-40AE-8974-64A44B9F4B39}"/>
              </a:ext>
            </a:extLst>
          </p:cNvPr>
          <p:cNvSpPr txBox="1"/>
          <p:nvPr/>
        </p:nvSpPr>
        <p:spPr>
          <a:xfrm>
            <a:off x="373271" y="3795490"/>
            <a:ext cx="3040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Training: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箭號: 向下 2">
            <a:extLst>
              <a:ext uri="{FF2B5EF4-FFF2-40B4-BE49-F238E27FC236}">
                <a16:creationId xmlns:a16="http://schemas.microsoft.com/office/drawing/2014/main" id="{4E1CCC9A-BD50-4CBA-A4CF-89BD19390D13}"/>
              </a:ext>
            </a:extLst>
          </p:cNvPr>
          <p:cNvSpPr/>
          <p:nvPr/>
        </p:nvSpPr>
        <p:spPr>
          <a:xfrm flipV="1">
            <a:off x="4553254" y="4697856"/>
            <a:ext cx="530799" cy="2661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9" name="箭號: 向下 28">
            <a:extLst>
              <a:ext uri="{FF2B5EF4-FFF2-40B4-BE49-F238E27FC236}">
                <a16:creationId xmlns:a16="http://schemas.microsoft.com/office/drawing/2014/main" id="{2F343930-B86E-4F47-9E0D-728B6E11C775}"/>
              </a:ext>
            </a:extLst>
          </p:cNvPr>
          <p:cNvSpPr/>
          <p:nvPr/>
        </p:nvSpPr>
        <p:spPr>
          <a:xfrm flipH="1">
            <a:off x="7613089" y="4678256"/>
            <a:ext cx="530799" cy="2661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029E2ED-FE83-4D3C-9814-27CDFCAE828B}"/>
              </a:ext>
            </a:extLst>
          </p:cNvPr>
          <p:cNvSpPr/>
          <p:nvPr/>
        </p:nvSpPr>
        <p:spPr>
          <a:xfrm>
            <a:off x="2967657" y="3890437"/>
            <a:ext cx="1630963" cy="4896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55B5C30F-FC8C-4C09-A96C-1339DBB98F31}"/>
              </a:ext>
            </a:extLst>
          </p:cNvPr>
          <p:cNvSpPr txBox="1"/>
          <p:nvPr/>
        </p:nvSpPr>
        <p:spPr>
          <a:xfrm>
            <a:off x="5592699" y="162437"/>
            <a:ext cx="3551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https://arxiv.org/abs/1406.2661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737B5A68-0C05-4D1C-A261-5B9D33D51526}"/>
              </a:ext>
            </a:extLst>
          </p:cNvPr>
          <p:cNvSpPr txBox="1"/>
          <p:nvPr/>
        </p:nvSpPr>
        <p:spPr>
          <a:xfrm>
            <a:off x="4744348" y="3706814"/>
            <a:ext cx="406573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The value is related to JS divergence.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5" name="箭號: 向下 34">
            <a:extLst>
              <a:ext uri="{FF2B5EF4-FFF2-40B4-BE49-F238E27FC236}">
                <a16:creationId xmlns:a16="http://schemas.microsoft.com/office/drawing/2014/main" id="{006AE452-A15F-4B30-A048-CFA84BE08FC1}"/>
              </a:ext>
            </a:extLst>
          </p:cNvPr>
          <p:cNvSpPr/>
          <p:nvPr/>
        </p:nvSpPr>
        <p:spPr>
          <a:xfrm flipV="1">
            <a:off x="3413817" y="2203389"/>
            <a:ext cx="451731" cy="34894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6" name="箭號: 向下 35">
            <a:extLst>
              <a:ext uri="{FF2B5EF4-FFF2-40B4-BE49-F238E27FC236}">
                <a16:creationId xmlns:a16="http://schemas.microsoft.com/office/drawing/2014/main" id="{F381606E-4D0F-474C-A59B-8AD83F9F3D83}"/>
              </a:ext>
            </a:extLst>
          </p:cNvPr>
          <p:cNvSpPr/>
          <p:nvPr/>
        </p:nvSpPr>
        <p:spPr>
          <a:xfrm flipH="1">
            <a:off x="821570" y="3222076"/>
            <a:ext cx="530799" cy="2661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25148DDF-43CA-4CA6-BF61-62DC8975F142}"/>
              </a:ext>
            </a:extLst>
          </p:cNvPr>
          <p:cNvSpPr/>
          <p:nvPr/>
        </p:nvSpPr>
        <p:spPr>
          <a:xfrm>
            <a:off x="3080831" y="2392130"/>
            <a:ext cx="377761" cy="40635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51591F3B-B672-4FE2-B7B9-188DDF4E9EBB}"/>
              </a:ext>
            </a:extLst>
          </p:cNvPr>
          <p:cNvSpPr/>
          <p:nvPr/>
        </p:nvSpPr>
        <p:spPr>
          <a:xfrm>
            <a:off x="1344324" y="3081906"/>
            <a:ext cx="377761" cy="40635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0F9AEE79-17BD-4D8C-8AE3-1388F81C90A1}"/>
              </a:ext>
            </a:extLst>
          </p:cNvPr>
          <p:cNvCxnSpPr/>
          <p:nvPr/>
        </p:nvCxnSpPr>
        <p:spPr>
          <a:xfrm>
            <a:off x="-522514" y="5573487"/>
            <a:ext cx="10116457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6E22C0C4-24A7-473B-8B0B-7DC72B2B213A}"/>
                  </a:ext>
                </a:extLst>
              </p:cNvPr>
              <p:cNvSpPr/>
              <p:nvPr/>
            </p:nvSpPr>
            <p:spPr>
              <a:xfrm>
                <a:off x="634528" y="5704682"/>
                <a:ext cx="3167919" cy="573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𝐷</m:t>
                          </m:r>
                        </m:e>
                        <m:sup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𝑎𝑟𝑔</m:t>
                      </m:r>
                      <m:func>
                        <m:func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4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max</m:t>
                              </m:r>
                            </m:e>
                            <m:lim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</m:lim>
                          </m:limLow>
                        </m:fName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𝑉</m:t>
                          </m:r>
                          <m:d>
                            <m:d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6E22C0C4-24A7-473B-8B0B-7DC72B2B21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528" y="5704682"/>
                <a:ext cx="3167919" cy="573555"/>
              </a:xfrm>
              <a:prstGeom prst="rect">
                <a:avLst/>
              </a:prstGeom>
              <a:blipFill>
                <a:blip r:embed="rId8"/>
                <a:stretch>
                  <a:fillRect b="-31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矩形 40">
            <a:extLst>
              <a:ext uri="{FF2B5EF4-FFF2-40B4-BE49-F238E27FC236}">
                <a16:creationId xmlns:a16="http://schemas.microsoft.com/office/drawing/2014/main" id="{172995BB-BFE0-42AC-A2FF-DC52A4984773}"/>
              </a:ext>
            </a:extLst>
          </p:cNvPr>
          <p:cNvSpPr/>
          <p:nvPr/>
        </p:nvSpPr>
        <p:spPr>
          <a:xfrm>
            <a:off x="2647442" y="5730555"/>
            <a:ext cx="1013117" cy="465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E0FCB87F-D755-4569-A0AC-9ECDA4897318}"/>
              </a:ext>
            </a:extLst>
          </p:cNvPr>
          <p:cNvSpPr txBox="1"/>
          <p:nvPr/>
        </p:nvSpPr>
        <p:spPr>
          <a:xfrm>
            <a:off x="1588292" y="6233012"/>
            <a:ext cx="309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negative cross entropy </a:t>
            </a:r>
            <a:endParaRPr lang="zh-TW" altLang="en-US" sz="2400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635D5A36-A8EA-4F6C-824A-E0FB73BBDD58}"/>
              </a:ext>
            </a:extLst>
          </p:cNvPr>
          <p:cNvSpPr txBox="1"/>
          <p:nvPr/>
        </p:nvSpPr>
        <p:spPr>
          <a:xfrm>
            <a:off x="5457956" y="5782886"/>
            <a:ext cx="316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Training classifier: </a:t>
            </a:r>
          </a:p>
          <a:p>
            <a:r>
              <a:rPr lang="en-US" altLang="zh-TW" sz="2400" dirty="0"/>
              <a:t>minimize cross entropy </a:t>
            </a:r>
            <a:endParaRPr lang="zh-TW" altLang="en-US" sz="2400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28A4905E-D66B-40BD-ADB9-6728A770A381}"/>
              </a:ext>
            </a:extLst>
          </p:cNvPr>
          <p:cNvSpPr txBox="1"/>
          <p:nvPr/>
        </p:nvSpPr>
        <p:spPr>
          <a:xfrm>
            <a:off x="4690944" y="5887270"/>
            <a:ext cx="6586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solidFill>
                  <a:srgbClr val="FF0000"/>
                </a:solidFill>
              </a:rPr>
              <a:t>=</a:t>
            </a:r>
            <a:endParaRPr lang="zh-TW" altLang="en-US" sz="2800" b="1" dirty="0">
              <a:solidFill>
                <a:srgbClr val="FF0000"/>
              </a:solidFill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FFD1316A-73EF-489F-830D-9924F6932EEF}"/>
              </a:ext>
            </a:extLst>
          </p:cNvPr>
          <p:cNvSpPr txBox="1"/>
          <p:nvPr/>
        </p:nvSpPr>
        <p:spPr>
          <a:xfrm>
            <a:off x="3114853" y="2772109"/>
            <a:ext cx="109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class 1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D5C4C80A-8D76-408A-9CD6-FC0F13FDDD22}"/>
              </a:ext>
            </a:extLst>
          </p:cNvPr>
          <p:cNvSpPr txBox="1"/>
          <p:nvPr/>
        </p:nvSpPr>
        <p:spPr>
          <a:xfrm>
            <a:off x="992590" y="3404435"/>
            <a:ext cx="109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class 2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5ECBCDB2-7610-4735-99D8-AB7C8B3BF82E}"/>
              </a:ext>
            </a:extLst>
          </p:cNvPr>
          <p:cNvSpPr txBox="1"/>
          <p:nvPr/>
        </p:nvSpPr>
        <p:spPr>
          <a:xfrm>
            <a:off x="5726333" y="3252053"/>
            <a:ext cx="3167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Train a binary classifier 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44267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7" grpId="0"/>
      <p:bldP spid="51" grpId="0"/>
      <p:bldP spid="3" grpId="0" animBg="1"/>
      <p:bldP spid="29" grpId="0" animBg="1"/>
      <p:bldP spid="6" grpId="0" animBg="1"/>
      <p:bldP spid="34" grpId="0"/>
      <p:bldP spid="35" grpId="0" animBg="1"/>
      <p:bldP spid="36" grpId="0" animBg="1"/>
      <p:bldP spid="37" grpId="0" animBg="1"/>
      <p:bldP spid="38" grpId="0" animBg="1"/>
      <p:bldP spid="40" grpId="0"/>
      <p:bldP spid="41" grpId="0" animBg="1"/>
      <p:bldP spid="26" grpId="0"/>
      <p:bldP spid="45" grpId="0"/>
      <p:bldP spid="27" grpId="0"/>
      <p:bldP spid="48" grpId="0"/>
      <p:bldP spid="49" grpId="0"/>
      <p:bldP spid="5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22AAA9-2E75-4A43-9ECF-E65290D01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Discriminator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/>
              <p:nvPr/>
            </p:nvSpPr>
            <p:spPr>
              <a:xfrm>
                <a:off x="4057619" y="733468"/>
                <a:ext cx="4636654" cy="6537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𝐺</m:t>
                          </m:r>
                        </m:e>
                        <m:sup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𝑎𝑟𝑔</m:t>
                      </m:r>
                      <m:func>
                        <m:func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8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min</m:t>
                              </m:r>
                            </m:e>
                            <m:lim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𝐷𝑖𝑣</m:t>
                          </m:r>
                          <m:d>
                            <m:dPr>
                              <m:ctrlPr>
                                <a:rPr kumimoji="0" lang="en-US" altLang="zh-TW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sub>
                              </m:sSub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𝑑𝑎𝑡𝑎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7619" y="733468"/>
                <a:ext cx="4636654" cy="6537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星形: 五角 9">
            <a:extLst>
              <a:ext uri="{FF2B5EF4-FFF2-40B4-BE49-F238E27FC236}">
                <a16:creationId xmlns:a16="http://schemas.microsoft.com/office/drawing/2014/main" id="{BD904703-1E67-446E-A930-63B18124AA2C}"/>
              </a:ext>
            </a:extLst>
          </p:cNvPr>
          <p:cNvSpPr/>
          <p:nvPr/>
        </p:nvSpPr>
        <p:spPr>
          <a:xfrm>
            <a:off x="2400700" y="2670457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1" name="星形: 五角 10">
            <a:extLst>
              <a:ext uri="{FF2B5EF4-FFF2-40B4-BE49-F238E27FC236}">
                <a16:creationId xmlns:a16="http://schemas.microsoft.com/office/drawing/2014/main" id="{B140510E-9B9E-4379-8ACC-CEEEA5D5EEE0}"/>
              </a:ext>
            </a:extLst>
          </p:cNvPr>
          <p:cNvSpPr/>
          <p:nvPr/>
        </p:nvSpPr>
        <p:spPr>
          <a:xfrm>
            <a:off x="1357322" y="2777893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2" name="星形: 五角 11">
            <a:extLst>
              <a:ext uri="{FF2B5EF4-FFF2-40B4-BE49-F238E27FC236}">
                <a16:creationId xmlns:a16="http://schemas.microsoft.com/office/drawing/2014/main" id="{72C874D9-CA4B-404C-801F-D7D6C745526D}"/>
              </a:ext>
            </a:extLst>
          </p:cNvPr>
          <p:cNvSpPr/>
          <p:nvPr/>
        </p:nvSpPr>
        <p:spPr>
          <a:xfrm>
            <a:off x="1837202" y="3444644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3" name="星形: 五角 12">
            <a:extLst>
              <a:ext uri="{FF2B5EF4-FFF2-40B4-BE49-F238E27FC236}">
                <a16:creationId xmlns:a16="http://schemas.microsoft.com/office/drawing/2014/main" id="{29BAA250-4002-4D56-BEBD-91B60E5F0A8A}"/>
              </a:ext>
            </a:extLst>
          </p:cNvPr>
          <p:cNvSpPr/>
          <p:nvPr/>
        </p:nvSpPr>
        <p:spPr>
          <a:xfrm>
            <a:off x="3093208" y="2963410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4" name="星形: 五角 13">
            <a:extLst>
              <a:ext uri="{FF2B5EF4-FFF2-40B4-BE49-F238E27FC236}">
                <a16:creationId xmlns:a16="http://schemas.microsoft.com/office/drawing/2014/main" id="{AC28B25A-1EB4-4F2B-8A59-A38D29D90354}"/>
              </a:ext>
            </a:extLst>
          </p:cNvPr>
          <p:cNvSpPr/>
          <p:nvPr/>
        </p:nvSpPr>
        <p:spPr>
          <a:xfrm>
            <a:off x="1043114" y="3231729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5" name="星形: 五角 14">
            <a:extLst>
              <a:ext uri="{FF2B5EF4-FFF2-40B4-BE49-F238E27FC236}">
                <a16:creationId xmlns:a16="http://schemas.microsoft.com/office/drawing/2014/main" id="{B14439F8-1359-47E7-9278-A948BE3F20C4}"/>
              </a:ext>
            </a:extLst>
          </p:cNvPr>
          <p:cNvSpPr/>
          <p:nvPr/>
        </p:nvSpPr>
        <p:spPr>
          <a:xfrm>
            <a:off x="2762259" y="3299765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6" name="星形: 五角 15">
            <a:extLst>
              <a:ext uri="{FF2B5EF4-FFF2-40B4-BE49-F238E27FC236}">
                <a16:creationId xmlns:a16="http://schemas.microsoft.com/office/drawing/2014/main" id="{5298D51B-1934-4334-8110-187C4AC0638B}"/>
              </a:ext>
            </a:extLst>
          </p:cNvPr>
          <p:cNvSpPr/>
          <p:nvPr/>
        </p:nvSpPr>
        <p:spPr>
          <a:xfrm>
            <a:off x="2443434" y="3715152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7" name="星形: 五角 16">
            <a:extLst>
              <a:ext uri="{FF2B5EF4-FFF2-40B4-BE49-F238E27FC236}">
                <a16:creationId xmlns:a16="http://schemas.microsoft.com/office/drawing/2014/main" id="{7D67D2C8-6FC0-40E2-8C2F-ED3EE139F5C4}"/>
              </a:ext>
            </a:extLst>
          </p:cNvPr>
          <p:cNvSpPr/>
          <p:nvPr/>
        </p:nvSpPr>
        <p:spPr>
          <a:xfrm>
            <a:off x="2216947" y="3058366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8" name="星形: 五角 17">
            <a:extLst>
              <a:ext uri="{FF2B5EF4-FFF2-40B4-BE49-F238E27FC236}">
                <a16:creationId xmlns:a16="http://schemas.microsoft.com/office/drawing/2014/main" id="{FB51DD8B-2A85-4B3E-942D-4A806A04083B}"/>
              </a:ext>
            </a:extLst>
          </p:cNvPr>
          <p:cNvSpPr/>
          <p:nvPr/>
        </p:nvSpPr>
        <p:spPr>
          <a:xfrm>
            <a:off x="1381143" y="3642514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276499D-DF31-4912-8E27-1A0B25A8EAFE}"/>
              </a:ext>
            </a:extLst>
          </p:cNvPr>
          <p:cNvSpPr/>
          <p:nvPr/>
        </p:nvSpPr>
        <p:spPr>
          <a:xfrm>
            <a:off x="6086574" y="2929105"/>
            <a:ext cx="2232478" cy="104496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Discriminator</a:t>
            </a:r>
            <a:endParaRPr kumimoji="0" lang="zh-TW" altLang="en-US" sz="2800" b="0" i="0" u="none" strike="noStrike" kern="1200" cap="none" spc="0" normalizeH="0" baseline="-2500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2" name="星形: 五角 21">
            <a:extLst>
              <a:ext uri="{FF2B5EF4-FFF2-40B4-BE49-F238E27FC236}">
                <a16:creationId xmlns:a16="http://schemas.microsoft.com/office/drawing/2014/main" id="{3BD73E07-305E-4E6A-85FB-ED1AD690D1BF}"/>
              </a:ext>
            </a:extLst>
          </p:cNvPr>
          <p:cNvSpPr/>
          <p:nvPr/>
        </p:nvSpPr>
        <p:spPr>
          <a:xfrm>
            <a:off x="1036132" y="1593760"/>
            <a:ext cx="31067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3" name="星形: 五角 22">
            <a:extLst>
              <a:ext uri="{FF2B5EF4-FFF2-40B4-BE49-F238E27FC236}">
                <a16:creationId xmlns:a16="http://schemas.microsoft.com/office/drawing/2014/main" id="{8BB7A68F-66D0-420F-967F-228EB4F3C678}"/>
              </a:ext>
            </a:extLst>
          </p:cNvPr>
          <p:cNvSpPr/>
          <p:nvPr/>
        </p:nvSpPr>
        <p:spPr>
          <a:xfrm>
            <a:off x="1036132" y="2041086"/>
            <a:ext cx="31067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A219CB3F-251E-45EE-B8EC-078A541FEA8F}"/>
                  </a:ext>
                </a:extLst>
              </p:cNvPr>
              <p:cNvSpPr txBox="1"/>
              <p:nvPr/>
            </p:nvSpPr>
            <p:spPr>
              <a:xfrm>
                <a:off x="1346802" y="1543042"/>
                <a:ext cx="39331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: data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</a:t>
                </a:r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A219CB3F-251E-45EE-B8EC-078A541FEA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6802" y="1543042"/>
                <a:ext cx="3933117" cy="461665"/>
              </a:xfrm>
              <a:prstGeom prst="rect">
                <a:avLst/>
              </a:prstGeom>
              <a:blipFill>
                <a:blip r:embed="rId3"/>
                <a:stretch>
                  <a:fillRect l="-2481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C8C53062-0BBC-46B2-A3D5-14747493310C}"/>
                  </a:ext>
                </a:extLst>
              </p:cNvPr>
              <p:cNvSpPr txBox="1"/>
              <p:nvPr/>
            </p:nvSpPr>
            <p:spPr>
              <a:xfrm>
                <a:off x="1346802" y="1969457"/>
                <a:ext cx="38370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: data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𝐺</m:t>
                        </m:r>
                      </m:sub>
                    </m:sSub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</a:t>
                </a:r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C8C53062-0BBC-46B2-A3D5-1474749331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6802" y="1969457"/>
                <a:ext cx="3837024" cy="461665"/>
              </a:xfrm>
              <a:prstGeom prst="rect">
                <a:avLst/>
              </a:prstGeom>
              <a:blipFill>
                <a:blip r:embed="rId4"/>
                <a:stretch>
                  <a:fillRect l="-2544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F177D695-4447-4F79-917B-9EF4D34201FD}"/>
              </a:ext>
            </a:extLst>
          </p:cNvPr>
          <p:cNvCxnSpPr>
            <a:cxnSpLocks/>
          </p:cNvCxnSpPr>
          <p:nvPr/>
        </p:nvCxnSpPr>
        <p:spPr>
          <a:xfrm>
            <a:off x="3571520" y="3451031"/>
            <a:ext cx="24575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7C71FC58-66B5-4F5C-A0E4-52C50199107A}"/>
              </a:ext>
            </a:extLst>
          </p:cNvPr>
          <p:cNvSpPr txBox="1"/>
          <p:nvPr/>
        </p:nvSpPr>
        <p:spPr>
          <a:xfrm>
            <a:off x="4158914" y="3474881"/>
            <a:ext cx="109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train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2FFA2450-9D74-4D08-8962-D8A6537B9864}"/>
              </a:ext>
            </a:extLst>
          </p:cNvPr>
          <p:cNvSpPr txBox="1"/>
          <p:nvPr/>
        </p:nvSpPr>
        <p:spPr>
          <a:xfrm>
            <a:off x="5762230" y="3969403"/>
            <a:ext cx="2932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hard to discriminate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6A3A65A9-CCF3-406A-998E-1ECEE0CC5278}"/>
              </a:ext>
            </a:extLst>
          </p:cNvPr>
          <p:cNvSpPr txBox="1"/>
          <p:nvPr/>
        </p:nvSpPr>
        <p:spPr>
          <a:xfrm>
            <a:off x="847011" y="4045591"/>
            <a:ext cx="2932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small divergence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EC30143E-29A4-4899-9D26-83A038681614}"/>
              </a:ext>
            </a:extLst>
          </p:cNvPr>
          <p:cNvGrpSpPr/>
          <p:nvPr/>
        </p:nvGrpSpPr>
        <p:grpSpPr>
          <a:xfrm>
            <a:off x="920799" y="4673956"/>
            <a:ext cx="2495926" cy="1353989"/>
            <a:chOff x="553763" y="4063586"/>
            <a:chExt cx="2495926" cy="1353989"/>
          </a:xfrm>
        </p:grpSpPr>
        <p:sp>
          <p:nvSpPr>
            <p:cNvPr id="32" name="星形: 五角 31">
              <a:extLst>
                <a:ext uri="{FF2B5EF4-FFF2-40B4-BE49-F238E27FC236}">
                  <a16:creationId xmlns:a16="http://schemas.microsoft.com/office/drawing/2014/main" id="{9E5B57BA-6847-42D3-9D29-EC0917F21067}"/>
                </a:ext>
              </a:extLst>
            </p:cNvPr>
            <p:cNvSpPr/>
            <p:nvPr/>
          </p:nvSpPr>
          <p:spPr>
            <a:xfrm>
              <a:off x="2093090" y="4242629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3" name="星形: 五角 32">
              <a:extLst>
                <a:ext uri="{FF2B5EF4-FFF2-40B4-BE49-F238E27FC236}">
                  <a16:creationId xmlns:a16="http://schemas.microsoft.com/office/drawing/2014/main" id="{7AD0C4CB-34F1-4147-8D29-0A2876AF066B}"/>
                </a:ext>
              </a:extLst>
            </p:cNvPr>
            <p:cNvSpPr/>
            <p:nvPr/>
          </p:nvSpPr>
          <p:spPr>
            <a:xfrm>
              <a:off x="1268271" y="4063586"/>
              <a:ext cx="331560" cy="33156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4" name="星形: 五角 33">
              <a:extLst>
                <a:ext uri="{FF2B5EF4-FFF2-40B4-BE49-F238E27FC236}">
                  <a16:creationId xmlns:a16="http://schemas.microsoft.com/office/drawing/2014/main" id="{B6247881-AEC5-4936-87EB-F84C8430ED2F}"/>
                </a:ext>
              </a:extLst>
            </p:cNvPr>
            <p:cNvSpPr/>
            <p:nvPr/>
          </p:nvSpPr>
          <p:spPr>
            <a:xfrm>
              <a:off x="2444609" y="4429959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5" name="星形: 五角 34">
              <a:extLst>
                <a:ext uri="{FF2B5EF4-FFF2-40B4-BE49-F238E27FC236}">
                  <a16:creationId xmlns:a16="http://schemas.microsoft.com/office/drawing/2014/main" id="{46BA45C4-FE94-4D92-B94B-20461F1E1FD0}"/>
                </a:ext>
              </a:extLst>
            </p:cNvPr>
            <p:cNvSpPr/>
            <p:nvPr/>
          </p:nvSpPr>
          <p:spPr>
            <a:xfrm>
              <a:off x="2623532" y="4999190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6" name="星形: 五角 35">
              <a:extLst>
                <a:ext uri="{FF2B5EF4-FFF2-40B4-BE49-F238E27FC236}">
                  <a16:creationId xmlns:a16="http://schemas.microsoft.com/office/drawing/2014/main" id="{A9884D06-1267-4730-A9B1-CE50C0B0EA6F}"/>
                </a:ext>
              </a:extLst>
            </p:cNvPr>
            <p:cNvSpPr/>
            <p:nvPr/>
          </p:nvSpPr>
          <p:spPr>
            <a:xfrm>
              <a:off x="2718129" y="4192288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7" name="星形: 五角 36">
              <a:extLst>
                <a:ext uri="{FF2B5EF4-FFF2-40B4-BE49-F238E27FC236}">
                  <a16:creationId xmlns:a16="http://schemas.microsoft.com/office/drawing/2014/main" id="{961FFAAC-2815-4F45-BFBE-7670DC481914}"/>
                </a:ext>
              </a:extLst>
            </p:cNvPr>
            <p:cNvSpPr/>
            <p:nvPr/>
          </p:nvSpPr>
          <p:spPr>
            <a:xfrm>
              <a:off x="2424650" y="4714160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8" name="星形: 五角 37">
              <a:extLst>
                <a:ext uri="{FF2B5EF4-FFF2-40B4-BE49-F238E27FC236}">
                  <a16:creationId xmlns:a16="http://schemas.microsoft.com/office/drawing/2014/main" id="{E9D8616C-EC5E-4971-9E2C-1FFC896F5785}"/>
                </a:ext>
              </a:extLst>
            </p:cNvPr>
            <p:cNvSpPr/>
            <p:nvPr/>
          </p:nvSpPr>
          <p:spPr>
            <a:xfrm>
              <a:off x="985177" y="4697870"/>
              <a:ext cx="331560" cy="33156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0" name="星形: 五角 39">
              <a:extLst>
                <a:ext uri="{FF2B5EF4-FFF2-40B4-BE49-F238E27FC236}">
                  <a16:creationId xmlns:a16="http://schemas.microsoft.com/office/drawing/2014/main" id="{27450730-4550-4013-A6EC-3923172A242B}"/>
                </a:ext>
              </a:extLst>
            </p:cNvPr>
            <p:cNvSpPr/>
            <p:nvPr/>
          </p:nvSpPr>
          <p:spPr>
            <a:xfrm>
              <a:off x="553763" y="4445487"/>
              <a:ext cx="331560" cy="33156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1" name="星形: 五角 40">
              <a:extLst>
                <a:ext uri="{FF2B5EF4-FFF2-40B4-BE49-F238E27FC236}">
                  <a16:creationId xmlns:a16="http://schemas.microsoft.com/office/drawing/2014/main" id="{90E52798-1849-4029-BCBB-462BC93A8D63}"/>
                </a:ext>
              </a:extLst>
            </p:cNvPr>
            <p:cNvSpPr/>
            <p:nvPr/>
          </p:nvSpPr>
          <p:spPr>
            <a:xfrm>
              <a:off x="1172926" y="5086015"/>
              <a:ext cx="331560" cy="33156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42" name="矩形 41">
            <a:extLst>
              <a:ext uri="{FF2B5EF4-FFF2-40B4-BE49-F238E27FC236}">
                <a16:creationId xmlns:a16="http://schemas.microsoft.com/office/drawing/2014/main" id="{BC948DA9-0AD6-4D23-926A-9654C3824AAD}"/>
              </a:ext>
            </a:extLst>
          </p:cNvPr>
          <p:cNvSpPr/>
          <p:nvPr/>
        </p:nvSpPr>
        <p:spPr>
          <a:xfrm>
            <a:off x="6058344" y="5040771"/>
            <a:ext cx="2232478" cy="104496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Discriminator</a:t>
            </a:r>
            <a:endParaRPr kumimoji="0" lang="zh-TW" altLang="en-US" sz="2800" b="0" i="0" u="none" strike="noStrike" kern="1200" cap="none" spc="0" normalizeH="0" baseline="-2500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C2BD54CA-834D-4096-B199-22C10AF6FF04}"/>
              </a:ext>
            </a:extLst>
          </p:cNvPr>
          <p:cNvCxnSpPr>
            <a:cxnSpLocks/>
          </p:cNvCxnSpPr>
          <p:nvPr/>
        </p:nvCxnSpPr>
        <p:spPr>
          <a:xfrm>
            <a:off x="3543290" y="5562697"/>
            <a:ext cx="24575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22AC214E-8E2F-4420-BD56-E353C8A0DE67}"/>
              </a:ext>
            </a:extLst>
          </p:cNvPr>
          <p:cNvSpPr txBox="1"/>
          <p:nvPr/>
        </p:nvSpPr>
        <p:spPr>
          <a:xfrm>
            <a:off x="4130684" y="5586547"/>
            <a:ext cx="109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train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E62F3067-8FCF-473A-8EC3-188E945CBBC4}"/>
              </a:ext>
            </a:extLst>
          </p:cNvPr>
          <p:cNvSpPr txBox="1"/>
          <p:nvPr/>
        </p:nvSpPr>
        <p:spPr>
          <a:xfrm>
            <a:off x="5708560" y="6158926"/>
            <a:ext cx="2932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easy to discriminate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35A0F10B-CF48-4495-BB77-377DEE5BE393}"/>
              </a:ext>
            </a:extLst>
          </p:cNvPr>
          <p:cNvSpPr txBox="1"/>
          <p:nvPr/>
        </p:nvSpPr>
        <p:spPr>
          <a:xfrm>
            <a:off x="856131" y="6125169"/>
            <a:ext cx="2932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large divergence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376683A8-CAB2-4EA6-961E-03E83FC241BB}"/>
                  </a:ext>
                </a:extLst>
              </p:cNvPr>
              <p:cNvSpPr/>
              <p:nvPr/>
            </p:nvSpPr>
            <p:spPr>
              <a:xfrm>
                <a:off x="5362392" y="1980047"/>
                <a:ext cx="3167919" cy="573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𝐷</m:t>
                          </m:r>
                        </m:e>
                        <m:sup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𝑎𝑟𝑔</m:t>
                      </m:r>
                      <m:func>
                        <m:func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4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max</m:t>
                              </m:r>
                            </m:e>
                            <m:lim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</m:lim>
                          </m:limLow>
                        </m:fName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𝑉</m:t>
                          </m:r>
                          <m:d>
                            <m:d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376683A8-CAB2-4EA6-961E-03E83FC241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2392" y="1980047"/>
                <a:ext cx="3167919" cy="573555"/>
              </a:xfrm>
              <a:prstGeom prst="rect">
                <a:avLst/>
              </a:prstGeom>
              <a:blipFill>
                <a:blip r:embed="rId5"/>
                <a:stretch>
                  <a:fillRect b="-31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文字方塊 43">
            <a:extLst>
              <a:ext uri="{FF2B5EF4-FFF2-40B4-BE49-F238E27FC236}">
                <a16:creationId xmlns:a16="http://schemas.microsoft.com/office/drawing/2014/main" id="{DFE33754-F7F4-4DCB-91AD-E665C85C632B}"/>
              </a:ext>
            </a:extLst>
          </p:cNvPr>
          <p:cNvSpPr txBox="1"/>
          <p:nvPr/>
        </p:nvSpPr>
        <p:spPr>
          <a:xfrm>
            <a:off x="5263946" y="1553714"/>
            <a:ext cx="3040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Training: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F6DBCBD7-A02C-41C1-9F15-B99BF2C4E240}"/>
              </a:ext>
            </a:extLst>
          </p:cNvPr>
          <p:cNvSpPr/>
          <p:nvPr/>
        </p:nvSpPr>
        <p:spPr>
          <a:xfrm>
            <a:off x="6786438" y="1954975"/>
            <a:ext cx="1630963" cy="5986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E943FFD9-1B39-4CDB-8ED8-0732FFE863D3}"/>
                  </a:ext>
                </a:extLst>
              </p:cNvPr>
              <p:cNvSpPr/>
              <p:nvPr/>
            </p:nvSpPr>
            <p:spPr>
              <a:xfrm>
                <a:off x="5954805" y="4366109"/>
                <a:ext cx="2516266" cy="573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Small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kumimoji="0" lang="en-US" altLang="zh-TW" sz="2400" b="0" i="0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max</m:t>
                            </m:r>
                          </m:e>
                          <m:lim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𝐷</m:t>
                            </m:r>
                          </m:lim>
                        </m:limLow>
                      </m:fName>
                      <m:e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𝑉</m:t>
                        </m:r>
                        <m:d>
                          <m:dPr>
                            <m:ctrlPr>
                              <a:rPr kumimoji="0" lang="en-US" altLang="zh-TW" sz="24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𝐷</m:t>
                            </m:r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,</m:t>
                            </m:r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𝐺</m:t>
                            </m:r>
                          </m:e>
                        </m:d>
                      </m:e>
                    </m:func>
                  </m:oMath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E943FFD9-1B39-4CDB-8ED8-0732FFE863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4805" y="4366109"/>
                <a:ext cx="2516266" cy="573555"/>
              </a:xfrm>
              <a:prstGeom prst="rect">
                <a:avLst/>
              </a:prstGeom>
              <a:blipFill>
                <a:blip r:embed="rId6"/>
                <a:stretch>
                  <a:fillRect l="-3874" t="-7447" b="-531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矩形 52">
            <a:extLst>
              <a:ext uri="{FF2B5EF4-FFF2-40B4-BE49-F238E27FC236}">
                <a16:creationId xmlns:a16="http://schemas.microsoft.com/office/drawing/2014/main" id="{35C02CFB-B48F-4762-BA6A-91F452B9B96C}"/>
              </a:ext>
            </a:extLst>
          </p:cNvPr>
          <p:cNvSpPr/>
          <p:nvPr/>
        </p:nvSpPr>
        <p:spPr>
          <a:xfrm>
            <a:off x="6771267" y="4424642"/>
            <a:ext cx="1630963" cy="5229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4D7B1B7-CFC7-4DF2-81E0-20AFB06E3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4328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  <p:bldP spid="42" grpId="0" animBg="1"/>
      <p:bldP spid="48" grpId="0"/>
      <p:bldP spid="49" grpId="0"/>
      <p:bldP spid="52" grpId="0"/>
      <p:bldP spid="51" grpId="0"/>
      <p:bldP spid="5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E4F06B6E-069D-4D1A-A5D5-948DFA1ACDF2}"/>
                  </a:ext>
                </a:extLst>
              </p:cNvPr>
              <p:cNvSpPr/>
              <p:nvPr/>
            </p:nvSpPr>
            <p:spPr>
              <a:xfrm>
                <a:off x="2050545" y="1342883"/>
                <a:ext cx="4636654" cy="6537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𝐺</m:t>
                          </m:r>
                        </m:e>
                        <m:sup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𝑎𝑟𝑔</m:t>
                      </m:r>
                      <m:func>
                        <m:func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8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min</m:t>
                              </m:r>
                            </m:e>
                            <m:lim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𝐷𝑖𝑣</m:t>
                          </m:r>
                          <m:d>
                            <m:dPr>
                              <m:ctrlPr>
                                <a:rPr kumimoji="0" lang="en-US" altLang="zh-TW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sub>
                              </m:sSub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𝑑𝑎𝑡𝑎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E4F06B6E-069D-4D1A-A5D5-948DFA1ACD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0545" y="1342883"/>
                <a:ext cx="4636654" cy="6537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字方塊 15">
                <a:extLst>
                  <a:ext uri="{FF2B5EF4-FFF2-40B4-BE49-F238E27FC236}">
                    <a16:creationId xmlns:a16="http://schemas.microsoft.com/office/drawing/2014/main" id="{187B376C-1FCB-4A24-96DE-B663C7BA5F67}"/>
                  </a:ext>
                </a:extLst>
              </p:cNvPr>
              <p:cNvSpPr txBox="1"/>
              <p:nvPr/>
            </p:nvSpPr>
            <p:spPr>
              <a:xfrm>
                <a:off x="4368872" y="1361236"/>
                <a:ext cx="2138717" cy="561372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kumimoji="0" lang="en-US" altLang="zh-TW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800" b="0" i="0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max</m:t>
                              </m:r>
                            </m:e>
                            <m:lim>
                              <m:r>
                                <a:rPr kumimoji="0" lang="en-US" altLang="zh-TW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</m:lim>
                          </m:limLow>
                        </m:fName>
                        <m:e>
                          <m:r>
                            <a:rPr kumimoji="0" lang="en-US" altLang="zh-TW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𝑉</m:t>
                          </m:r>
                          <m:d>
                            <m:dPr>
                              <m:ctrlPr>
                                <a:rPr kumimoji="0" lang="en-US" altLang="zh-TW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en-US" altLang="zh-TW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  <m:r>
                                <a:rPr kumimoji="0" lang="en-US" altLang="zh-TW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r>
                                <a:rPr kumimoji="0" lang="en-US" altLang="zh-TW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6" name="文字方塊 15">
                <a:extLst>
                  <a:ext uri="{FF2B5EF4-FFF2-40B4-BE49-F238E27FC236}">
                    <a16:creationId xmlns:a16="http://schemas.microsoft.com/office/drawing/2014/main" id="{187B376C-1FCB-4A24-96DE-B663C7BA5F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8872" y="1361236"/>
                <a:ext cx="2138717" cy="56137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矩形 14">
            <a:extLst>
              <a:ext uri="{FF2B5EF4-FFF2-40B4-BE49-F238E27FC236}">
                <a16:creationId xmlns:a16="http://schemas.microsoft.com/office/drawing/2014/main" id="{3F2A1118-DD2F-4157-8B65-141CBB969E04}"/>
              </a:ext>
            </a:extLst>
          </p:cNvPr>
          <p:cNvSpPr/>
          <p:nvPr/>
        </p:nvSpPr>
        <p:spPr>
          <a:xfrm>
            <a:off x="4389192" y="2190322"/>
            <a:ext cx="3993225" cy="83099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The maximum objective value is related to JS divergence.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6DFC6F6E-B91D-4DCE-A031-A2ABA16E0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6820" y="3677338"/>
            <a:ext cx="7886700" cy="4083254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Initialize generator and discriminator</a:t>
            </a:r>
          </a:p>
          <a:p>
            <a:r>
              <a:rPr lang="en-US" altLang="zh-TW" sz="2400" dirty="0"/>
              <a:t>In each training iteration:</a:t>
            </a:r>
          </a:p>
          <a:p>
            <a:endParaRPr lang="zh-TW" altLang="en-US" sz="2400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8EEDCD6F-7C87-479C-BA83-E23132218716}"/>
              </a:ext>
            </a:extLst>
          </p:cNvPr>
          <p:cNvSpPr txBox="1"/>
          <p:nvPr/>
        </p:nvSpPr>
        <p:spPr>
          <a:xfrm>
            <a:off x="1831760" y="4645942"/>
            <a:ext cx="715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Step 1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: Fix generator G, and update discriminator D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9736CE72-E53F-483A-94FE-9E5B4EA01C57}"/>
              </a:ext>
            </a:extLst>
          </p:cNvPr>
          <p:cNvSpPr txBox="1"/>
          <p:nvPr/>
        </p:nvSpPr>
        <p:spPr>
          <a:xfrm>
            <a:off x="1831760" y="5173379"/>
            <a:ext cx="728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Step 2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: Fix discriminator D, and update generator G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EC360869-FF99-4A02-A76A-56EBE3D37F7A}"/>
                  </a:ext>
                </a:extLst>
              </p:cNvPr>
              <p:cNvSpPr/>
              <p:nvPr/>
            </p:nvSpPr>
            <p:spPr>
              <a:xfrm>
                <a:off x="1116330" y="2292873"/>
                <a:ext cx="3167919" cy="573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𝐷</m:t>
                          </m:r>
                        </m:e>
                        <m:sup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𝑎𝑟𝑔</m:t>
                      </m:r>
                      <m:func>
                        <m:func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4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max</m:t>
                              </m:r>
                            </m:e>
                            <m:lim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</m:lim>
                          </m:limLow>
                        </m:fName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𝑉</m:t>
                          </m:r>
                          <m:d>
                            <m:d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EC360869-FF99-4A02-A76A-56EBE3D37F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330" y="2292873"/>
                <a:ext cx="3167919" cy="573555"/>
              </a:xfrm>
              <a:prstGeom prst="rect">
                <a:avLst/>
              </a:prstGeom>
              <a:blipFill>
                <a:blip r:embed="rId4"/>
                <a:stretch>
                  <a:fillRect b="-425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矩形 11">
            <a:extLst>
              <a:ext uri="{FF2B5EF4-FFF2-40B4-BE49-F238E27FC236}">
                <a16:creationId xmlns:a16="http://schemas.microsoft.com/office/drawing/2014/main" id="{82D8DC4C-7078-4886-BFD6-DEDC7944AF80}"/>
              </a:ext>
            </a:extLst>
          </p:cNvPr>
          <p:cNvSpPr/>
          <p:nvPr/>
        </p:nvSpPr>
        <p:spPr>
          <a:xfrm>
            <a:off x="2525912" y="2307847"/>
            <a:ext cx="1630963" cy="5986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FE77BDE-5A2D-48EE-9B2D-C7C6198EDAE1}"/>
              </a:ext>
            </a:extLst>
          </p:cNvPr>
          <p:cNvSpPr/>
          <p:nvPr/>
        </p:nvSpPr>
        <p:spPr>
          <a:xfrm>
            <a:off x="1116330" y="3522447"/>
            <a:ext cx="7529830" cy="229389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F4F1E8A9-982D-45D0-9D24-8BD7A2070C0F}"/>
              </a:ext>
            </a:extLst>
          </p:cNvPr>
          <p:cNvCxnSpPr>
            <a:cxnSpLocks/>
          </p:cNvCxnSpPr>
          <p:nvPr/>
        </p:nvCxnSpPr>
        <p:spPr>
          <a:xfrm flipH="1" flipV="1">
            <a:off x="497840" y="1635760"/>
            <a:ext cx="156286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4E3B96C0-8B52-4105-82D7-AE32C6BC2D55}"/>
              </a:ext>
            </a:extLst>
          </p:cNvPr>
          <p:cNvCxnSpPr>
            <a:cxnSpLocks/>
          </p:cNvCxnSpPr>
          <p:nvPr/>
        </p:nvCxnSpPr>
        <p:spPr>
          <a:xfrm flipV="1">
            <a:off x="464437" y="1635760"/>
            <a:ext cx="0" cy="301018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0D4C4E38-1126-47E8-B959-4C4D58D163FE}"/>
              </a:ext>
            </a:extLst>
          </p:cNvPr>
          <p:cNvCxnSpPr>
            <a:cxnSpLocks/>
          </p:cNvCxnSpPr>
          <p:nvPr/>
        </p:nvCxnSpPr>
        <p:spPr>
          <a:xfrm flipH="1">
            <a:off x="464437" y="4645942"/>
            <a:ext cx="651894" cy="0"/>
          </a:xfrm>
          <a:prstGeom prst="line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BFC24E5-DFC1-4A44-BCD8-BF798A000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6890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5" grpId="0" animBg="1"/>
      <p:bldP spid="18" grpId="0" uiExpand="1" build="p"/>
      <p:bldP spid="19" grpId="0"/>
      <p:bldP spid="20" grpId="0"/>
      <p:bldP spid="11" grpId="0"/>
      <p:bldP spid="12" grpId="0" animBg="1"/>
      <p:bldP spid="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7" y="1027123"/>
            <a:ext cx="9103943" cy="30812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534" y="4187971"/>
            <a:ext cx="4087813" cy="2444471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53474" y="4675291"/>
            <a:ext cx="401141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Using the divergence </a:t>
            </a:r>
            <a:b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you like 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  <a:sym typeface="Wingdings" panose="05000000000000000000" pitchFamily="2" charset="2"/>
              </a:rPr>
              <a:t>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E8352E7-9023-4C4D-BBDD-E39F48B128CE}"/>
              </a:ext>
            </a:extLst>
          </p:cNvPr>
          <p:cNvSpPr/>
          <p:nvPr/>
        </p:nvSpPr>
        <p:spPr>
          <a:xfrm flipH="1">
            <a:off x="272756" y="334833"/>
            <a:ext cx="54434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Can we use other divergence?</a:t>
            </a:r>
            <a:endParaRPr kumimoji="0" lang="zh-TW" altLang="en-US" sz="28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896F220-C76D-4C10-9EFB-1DAAD59CE723}"/>
              </a:ext>
            </a:extLst>
          </p:cNvPr>
          <p:cNvSpPr txBox="1"/>
          <p:nvPr/>
        </p:nvSpPr>
        <p:spPr>
          <a:xfrm>
            <a:off x="453474" y="583087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https://arxiv.org/abs/1606.00709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7597B5D-994D-4102-9BAE-D26818471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6273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9F85DE-79EB-41B5-A287-5F11AC278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GAN is difficult to train ……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47D31A-506C-41F2-8DF0-4298F1157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There is a saying ……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45F8E78-0F99-40A6-9A1C-B92DA628DFA9}"/>
              </a:ext>
            </a:extLst>
          </p:cNvPr>
          <p:cNvSpPr txBox="1"/>
          <p:nvPr/>
        </p:nvSpPr>
        <p:spPr>
          <a:xfrm>
            <a:off x="4958080" y="6346984"/>
            <a:ext cx="441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(I found this joke from 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陳柏文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’s </a:t>
            </a:r>
            <a:r>
              <a:rPr kumimoji="0" lang="en-US" altLang="zh-TW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facebook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.)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2050" name="Picture 2" descr="ç¸éåç">
            <a:extLst>
              <a:ext uri="{FF2B5EF4-FFF2-40B4-BE49-F238E27FC236}">
                <a16:creationId xmlns:a16="http://schemas.microsoft.com/office/drawing/2014/main" id="{324B9D9B-E25D-4F66-A196-2F57F1E48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031" y="1406312"/>
            <a:ext cx="8489938" cy="494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5EAEF5E-2625-40A0-A179-D0F508EA95C8}"/>
              </a:ext>
            </a:extLst>
          </p:cNvPr>
          <p:cNvSpPr/>
          <p:nvPr/>
        </p:nvSpPr>
        <p:spPr>
          <a:xfrm>
            <a:off x="6136640" y="4001294"/>
            <a:ext cx="589280" cy="13835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41B6312-8279-4494-ADD8-9A7835C3D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5198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bstract background of dark mesh">
            <a:extLst>
              <a:ext uri="{FF2B5EF4-FFF2-40B4-BE49-F238E27FC236}">
                <a16:creationId xmlns:a16="http://schemas.microsoft.com/office/drawing/2014/main" id="{5D563B4D-58B8-4A71-8BB6-74EA2F01EB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8565" r="16435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311C59F-58BE-469C-98CC-EAE1850052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9143980" cy="2900518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rgbClr val="FFFFFF"/>
                </a:solidFill>
              </a:rPr>
              <a:t>Tips for GAN</a:t>
            </a:r>
            <a:endParaRPr lang="zh-TW" altLang="en-US" dirty="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7438096-DCE4-46B5-B94C-AD53AAA57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159404"/>
            <a:ext cx="6858000" cy="1098395"/>
          </a:xfrm>
        </p:spPr>
        <p:txBody>
          <a:bodyPr>
            <a:normAutofit/>
          </a:bodyPr>
          <a:lstStyle/>
          <a:p>
            <a:endParaRPr lang="zh-TW" altLang="en-US" sz="32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0666AFC-EDA4-4226-BF88-70155B644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4441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8FB970-F7B5-46A3-9DC2-5E072DB7C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JS divergence is not suitable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66242DA-13D7-4B1F-98F0-4D0003E9E36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/>
                  <a:t>In most cases,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</m:oMath>
                </a14:m>
                <a:r>
                  <a:rPr lang="zh-TW" altLang="en-US" dirty="0"/>
                  <a:t> </a:t>
                </a:r>
                <a:r>
                  <a:rPr lang="en-US" altLang="zh-TW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lang="en-US" altLang="zh-TW" dirty="0"/>
                  <a:t> are not overlapped.</a:t>
                </a:r>
              </a:p>
              <a:p>
                <a:r>
                  <a:rPr lang="en-US" altLang="zh-TW" dirty="0"/>
                  <a:t>1. The nature of data</a:t>
                </a:r>
              </a:p>
              <a:p>
                <a:endParaRPr lang="en-US" altLang="zh-TW" dirty="0"/>
              </a:p>
              <a:p>
                <a:endParaRPr lang="en-US" altLang="zh-TW" dirty="0"/>
              </a:p>
              <a:p>
                <a:endParaRPr lang="en-US" altLang="zh-TW" dirty="0"/>
              </a:p>
              <a:p>
                <a:r>
                  <a:rPr lang="en-US" altLang="zh-TW" dirty="0"/>
                  <a:t>2. Sampling</a:t>
                </a:r>
              </a:p>
              <a:p>
                <a:endParaRPr lang="en-US" altLang="zh-TW" dirty="0"/>
              </a:p>
              <a:p>
                <a:endParaRPr lang="en-US" altLang="zh-TW" dirty="0"/>
              </a:p>
              <a:p>
                <a:endParaRPr lang="en-US" altLang="zh-TW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66242DA-13D7-4B1F-98F0-4D0003E9E3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5F6A70C3-2483-47BC-A369-64DC609F8D21}"/>
                  </a:ext>
                </a:extLst>
              </p:cNvPr>
              <p:cNvSpPr txBox="1"/>
              <p:nvPr/>
            </p:nvSpPr>
            <p:spPr>
              <a:xfrm>
                <a:off x="1135843" y="2988047"/>
                <a:ext cx="402427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Both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𝐺</m:t>
                        </m:r>
                      </m:sub>
                    </m:sSub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are low-dim manifold in high-dim space.  </a:t>
                </a:r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5F6A70C3-2483-47BC-A369-64DC609F8D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5843" y="2988047"/>
                <a:ext cx="4024278" cy="830997"/>
              </a:xfrm>
              <a:prstGeom prst="rect">
                <a:avLst/>
              </a:prstGeom>
              <a:blipFill>
                <a:blip r:embed="rId4"/>
                <a:stretch>
                  <a:fillRect l="-2273" t="-5882" r="-3788" b="-1617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手繪多邊形: 圖案 6">
            <a:extLst>
              <a:ext uri="{FF2B5EF4-FFF2-40B4-BE49-F238E27FC236}">
                <a16:creationId xmlns:a16="http://schemas.microsoft.com/office/drawing/2014/main" id="{EFD71CA8-7FCD-4968-8288-371E53689309}"/>
              </a:ext>
            </a:extLst>
          </p:cNvPr>
          <p:cNvSpPr/>
          <p:nvPr/>
        </p:nvSpPr>
        <p:spPr>
          <a:xfrm>
            <a:off x="6317743" y="2652486"/>
            <a:ext cx="1882829" cy="1553028"/>
          </a:xfrm>
          <a:custGeom>
            <a:avLst/>
            <a:gdLst>
              <a:gd name="connsiteX0" fmla="*/ 184658 w 1882829"/>
              <a:gd name="connsiteY0" fmla="*/ 0 h 1553028"/>
              <a:gd name="connsiteX1" fmla="*/ 83058 w 1882829"/>
              <a:gd name="connsiteY1" fmla="*/ 537028 h 1553028"/>
              <a:gd name="connsiteX2" fmla="*/ 1244201 w 1882829"/>
              <a:gd name="connsiteY2" fmla="*/ 522514 h 1553028"/>
              <a:gd name="connsiteX3" fmla="*/ 1882829 w 1882829"/>
              <a:gd name="connsiteY3" fmla="*/ 1553028 h 1553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2829" h="1553028">
                <a:moveTo>
                  <a:pt x="184658" y="0"/>
                </a:moveTo>
                <a:cubicBezTo>
                  <a:pt x="45563" y="224971"/>
                  <a:pt x="-93532" y="449942"/>
                  <a:pt x="83058" y="537028"/>
                </a:cubicBezTo>
                <a:cubicBezTo>
                  <a:pt x="259648" y="624114"/>
                  <a:pt x="944239" y="353181"/>
                  <a:pt x="1244201" y="522514"/>
                </a:cubicBezTo>
                <a:cubicBezTo>
                  <a:pt x="1544163" y="691847"/>
                  <a:pt x="1713496" y="1122437"/>
                  <a:pt x="1882829" y="1553028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手繪多邊形: 圖案 7">
            <a:extLst>
              <a:ext uri="{FF2B5EF4-FFF2-40B4-BE49-F238E27FC236}">
                <a16:creationId xmlns:a16="http://schemas.microsoft.com/office/drawing/2014/main" id="{38A6D7C1-C203-4A48-84E8-98CA9EB49C78}"/>
              </a:ext>
            </a:extLst>
          </p:cNvPr>
          <p:cNvSpPr/>
          <p:nvPr/>
        </p:nvSpPr>
        <p:spPr>
          <a:xfrm>
            <a:off x="5474898" y="2910969"/>
            <a:ext cx="1447988" cy="1294545"/>
          </a:xfrm>
          <a:custGeom>
            <a:avLst/>
            <a:gdLst>
              <a:gd name="connsiteX0" fmla="*/ 0 w 1447988"/>
              <a:gd name="connsiteY0" fmla="*/ 22336 h 1294545"/>
              <a:gd name="connsiteX1" fmla="*/ 901148 w 1447988"/>
              <a:gd name="connsiteY1" fmla="*/ 9084 h 1294545"/>
              <a:gd name="connsiteX2" fmla="*/ 1298713 w 1447988"/>
              <a:gd name="connsiteY2" fmla="*/ 141606 h 1294545"/>
              <a:gd name="connsiteX3" fmla="*/ 1431235 w 1447988"/>
              <a:gd name="connsiteY3" fmla="*/ 552423 h 1294545"/>
              <a:gd name="connsiteX4" fmla="*/ 954156 w 1447988"/>
              <a:gd name="connsiteY4" fmla="*/ 1002997 h 1294545"/>
              <a:gd name="connsiteX5" fmla="*/ 39756 w 1447988"/>
              <a:gd name="connsiteY5" fmla="*/ 1294545 h 1294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7988" h="1294545">
                <a:moveTo>
                  <a:pt x="0" y="22336"/>
                </a:moveTo>
                <a:cubicBezTo>
                  <a:pt x="342348" y="5771"/>
                  <a:pt x="684696" y="-10794"/>
                  <a:pt x="901148" y="9084"/>
                </a:cubicBezTo>
                <a:cubicBezTo>
                  <a:pt x="1117600" y="28962"/>
                  <a:pt x="1210365" y="51050"/>
                  <a:pt x="1298713" y="141606"/>
                </a:cubicBezTo>
                <a:cubicBezTo>
                  <a:pt x="1387061" y="232162"/>
                  <a:pt x="1488661" y="408858"/>
                  <a:pt x="1431235" y="552423"/>
                </a:cubicBezTo>
                <a:cubicBezTo>
                  <a:pt x="1373809" y="695988"/>
                  <a:pt x="1186069" y="879310"/>
                  <a:pt x="954156" y="1002997"/>
                </a:cubicBezTo>
                <a:cubicBezTo>
                  <a:pt x="722243" y="1126684"/>
                  <a:pt x="380999" y="1210614"/>
                  <a:pt x="39756" y="1294545"/>
                </a:cubicBezTo>
              </a:path>
            </a:pathLst>
          </a:cu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DA7315C4-CF8B-417C-94B8-D0A64237DF35}"/>
                  </a:ext>
                </a:extLst>
              </p:cNvPr>
              <p:cNvSpPr txBox="1"/>
              <p:nvPr/>
            </p:nvSpPr>
            <p:spPr>
              <a:xfrm>
                <a:off x="7290264" y="3708195"/>
                <a:ext cx="77059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DA7315C4-CF8B-417C-94B8-D0A64237DF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90264" y="3708195"/>
                <a:ext cx="770596" cy="369332"/>
              </a:xfrm>
              <a:prstGeom prst="rect">
                <a:avLst/>
              </a:prstGeom>
              <a:blipFill>
                <a:blip r:embed="rId5"/>
                <a:stretch>
                  <a:fillRect l="-9524" r="-3968" b="-147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字方塊 26">
                <a:extLst>
                  <a:ext uri="{FF2B5EF4-FFF2-40B4-BE49-F238E27FC236}">
                    <a16:creationId xmlns:a16="http://schemas.microsoft.com/office/drawing/2014/main" id="{80A01398-FD9E-467B-8013-AD45E2A9208C}"/>
                  </a:ext>
                </a:extLst>
              </p:cNvPr>
              <p:cNvSpPr txBox="1"/>
              <p:nvPr/>
            </p:nvSpPr>
            <p:spPr>
              <a:xfrm>
                <a:off x="5626713" y="3606415"/>
                <a:ext cx="39671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𝐺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27" name="文字方塊 26">
                <a:extLst>
                  <a:ext uri="{FF2B5EF4-FFF2-40B4-BE49-F238E27FC236}">
                    <a16:creationId xmlns:a16="http://schemas.microsoft.com/office/drawing/2014/main" id="{80A01398-FD9E-467B-8013-AD45E2A920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6713" y="3606415"/>
                <a:ext cx="396712" cy="369332"/>
              </a:xfrm>
              <a:prstGeom prst="rect">
                <a:avLst/>
              </a:prstGeom>
              <a:blipFill>
                <a:blip r:embed="rId6"/>
                <a:stretch>
                  <a:fillRect l="-16923" r="-6154" b="-15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文字方塊 27">
            <a:extLst>
              <a:ext uri="{FF2B5EF4-FFF2-40B4-BE49-F238E27FC236}">
                <a16:creationId xmlns:a16="http://schemas.microsoft.com/office/drawing/2014/main" id="{78360E1D-93D1-492E-A38D-C911F74A337B}"/>
              </a:ext>
            </a:extLst>
          </p:cNvPr>
          <p:cNvSpPr txBox="1"/>
          <p:nvPr/>
        </p:nvSpPr>
        <p:spPr>
          <a:xfrm>
            <a:off x="1134635" y="3846694"/>
            <a:ext cx="3803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The overlap can be ignored.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9" name="橢圓 28">
            <a:extLst>
              <a:ext uri="{FF2B5EF4-FFF2-40B4-BE49-F238E27FC236}">
                <a16:creationId xmlns:a16="http://schemas.microsoft.com/office/drawing/2014/main" id="{538F7471-ECCB-4562-B69F-4428F349A2E1}"/>
              </a:ext>
            </a:extLst>
          </p:cNvPr>
          <p:cNvSpPr/>
          <p:nvPr/>
        </p:nvSpPr>
        <p:spPr>
          <a:xfrm rot="19458542">
            <a:off x="4767471" y="4710595"/>
            <a:ext cx="2921000" cy="1542686"/>
          </a:xfrm>
          <a:prstGeom prst="ellipse">
            <a:avLst/>
          </a:prstGeom>
          <a:gradFill>
            <a:gsLst>
              <a:gs pos="0">
                <a:schemeClr val="accent5">
                  <a:lumMod val="110000"/>
                  <a:satMod val="105000"/>
                  <a:tint val="67000"/>
                  <a:alpha val="75000"/>
                </a:schemeClr>
              </a:gs>
              <a:gs pos="50000">
                <a:schemeClr val="accent5">
                  <a:lumMod val="105000"/>
                  <a:satMod val="103000"/>
                  <a:tint val="73000"/>
                </a:schemeClr>
              </a:gs>
              <a:gs pos="100000">
                <a:schemeClr val="accent5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0" name="橢圓 29">
            <a:extLst>
              <a:ext uri="{FF2B5EF4-FFF2-40B4-BE49-F238E27FC236}">
                <a16:creationId xmlns:a16="http://schemas.microsoft.com/office/drawing/2014/main" id="{618A8C80-207D-42F7-969A-84C11327B132}"/>
              </a:ext>
            </a:extLst>
          </p:cNvPr>
          <p:cNvSpPr/>
          <p:nvPr/>
        </p:nvSpPr>
        <p:spPr>
          <a:xfrm rot="1662803">
            <a:off x="5847259" y="4629363"/>
            <a:ext cx="3094691" cy="1632317"/>
          </a:xfrm>
          <a:prstGeom prst="ellipse">
            <a:avLst/>
          </a:prstGeom>
          <a:gradFill>
            <a:gsLst>
              <a:gs pos="0">
                <a:schemeClr val="accent2">
                  <a:lumMod val="110000"/>
                  <a:satMod val="105000"/>
                  <a:tint val="67000"/>
                  <a:alpha val="75000"/>
                </a:schemeClr>
              </a:gs>
              <a:gs pos="50000">
                <a:schemeClr val="accent2">
                  <a:lumMod val="105000"/>
                  <a:satMod val="103000"/>
                  <a:tint val="73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E4DFC009-1263-4449-9C25-5DC7CE10CDF1}"/>
              </a:ext>
            </a:extLst>
          </p:cNvPr>
          <p:cNvSpPr/>
          <p:nvPr/>
        </p:nvSpPr>
        <p:spPr>
          <a:xfrm>
            <a:off x="5261970" y="5970037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DBFFC289-DD1B-42F7-8D08-675D4C0F80A9}"/>
              </a:ext>
            </a:extLst>
          </p:cNvPr>
          <p:cNvSpPr/>
          <p:nvPr/>
        </p:nvSpPr>
        <p:spPr>
          <a:xfrm>
            <a:off x="5947305" y="5970037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0A25451E-1BF8-410D-82BB-D5936248FD2C}"/>
              </a:ext>
            </a:extLst>
          </p:cNvPr>
          <p:cNvSpPr/>
          <p:nvPr/>
        </p:nvSpPr>
        <p:spPr>
          <a:xfrm>
            <a:off x="5597479" y="5440612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9C3B7BB0-3C59-494A-8806-BE85DEB5BEAF}"/>
              </a:ext>
            </a:extLst>
          </p:cNvPr>
          <p:cNvSpPr/>
          <p:nvPr/>
        </p:nvSpPr>
        <p:spPr>
          <a:xfrm>
            <a:off x="6822116" y="5333534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810E39C7-9C97-4802-9D40-4946989A8C97}"/>
              </a:ext>
            </a:extLst>
          </p:cNvPr>
          <p:cNvSpPr/>
          <p:nvPr/>
        </p:nvSpPr>
        <p:spPr>
          <a:xfrm>
            <a:off x="6245586" y="4776315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6" name="橢圓 35">
            <a:extLst>
              <a:ext uri="{FF2B5EF4-FFF2-40B4-BE49-F238E27FC236}">
                <a16:creationId xmlns:a16="http://schemas.microsoft.com/office/drawing/2014/main" id="{22B6ADC1-A71C-4A6E-AE3E-62BFD6EA8D74}"/>
              </a:ext>
            </a:extLst>
          </p:cNvPr>
          <p:cNvSpPr/>
          <p:nvPr/>
        </p:nvSpPr>
        <p:spPr>
          <a:xfrm>
            <a:off x="6978268" y="4742051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7" name="橢圓 36">
            <a:extLst>
              <a:ext uri="{FF2B5EF4-FFF2-40B4-BE49-F238E27FC236}">
                <a16:creationId xmlns:a16="http://schemas.microsoft.com/office/drawing/2014/main" id="{C3ABFA65-6F30-4076-8E39-25974A026F0C}"/>
              </a:ext>
            </a:extLst>
          </p:cNvPr>
          <p:cNvSpPr/>
          <p:nvPr/>
        </p:nvSpPr>
        <p:spPr>
          <a:xfrm>
            <a:off x="6419952" y="5216795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9" name="橢圓 38">
            <a:extLst>
              <a:ext uri="{FF2B5EF4-FFF2-40B4-BE49-F238E27FC236}">
                <a16:creationId xmlns:a16="http://schemas.microsoft.com/office/drawing/2014/main" id="{E8A4FFED-F401-42E6-8025-E3421BFA2D7E}"/>
              </a:ext>
            </a:extLst>
          </p:cNvPr>
          <p:cNvSpPr/>
          <p:nvPr/>
        </p:nvSpPr>
        <p:spPr>
          <a:xfrm>
            <a:off x="7361507" y="4927581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0" name="橢圓 39">
            <a:extLst>
              <a:ext uri="{FF2B5EF4-FFF2-40B4-BE49-F238E27FC236}">
                <a16:creationId xmlns:a16="http://schemas.microsoft.com/office/drawing/2014/main" id="{F2967526-FB8B-4048-BECB-82A2E38B8F09}"/>
              </a:ext>
            </a:extLst>
          </p:cNvPr>
          <p:cNvSpPr/>
          <p:nvPr/>
        </p:nvSpPr>
        <p:spPr>
          <a:xfrm>
            <a:off x="7519534" y="5685932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1" name="橢圓 40">
            <a:extLst>
              <a:ext uri="{FF2B5EF4-FFF2-40B4-BE49-F238E27FC236}">
                <a16:creationId xmlns:a16="http://schemas.microsoft.com/office/drawing/2014/main" id="{C063E99E-FBBA-46A6-9F7C-DC12DD1B5C34}"/>
              </a:ext>
            </a:extLst>
          </p:cNvPr>
          <p:cNvSpPr/>
          <p:nvPr/>
        </p:nvSpPr>
        <p:spPr>
          <a:xfrm>
            <a:off x="7311814" y="5970037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2" name="橢圓 41">
            <a:extLst>
              <a:ext uri="{FF2B5EF4-FFF2-40B4-BE49-F238E27FC236}">
                <a16:creationId xmlns:a16="http://schemas.microsoft.com/office/drawing/2014/main" id="{762DC952-DEE2-4779-9450-1C4A5D5CC736}"/>
              </a:ext>
            </a:extLst>
          </p:cNvPr>
          <p:cNvSpPr/>
          <p:nvPr/>
        </p:nvSpPr>
        <p:spPr>
          <a:xfrm>
            <a:off x="8073497" y="6041243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3" name="橢圓 42">
            <a:extLst>
              <a:ext uri="{FF2B5EF4-FFF2-40B4-BE49-F238E27FC236}">
                <a16:creationId xmlns:a16="http://schemas.microsoft.com/office/drawing/2014/main" id="{B2A7B64A-24EA-48AB-B29E-5FDF2D109A51}"/>
              </a:ext>
            </a:extLst>
          </p:cNvPr>
          <p:cNvSpPr/>
          <p:nvPr/>
        </p:nvSpPr>
        <p:spPr>
          <a:xfrm>
            <a:off x="8242562" y="5497504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4" name="橢圓 43">
            <a:extLst>
              <a:ext uri="{FF2B5EF4-FFF2-40B4-BE49-F238E27FC236}">
                <a16:creationId xmlns:a16="http://schemas.microsoft.com/office/drawing/2014/main" id="{546BE991-52F2-4326-B1D3-3710B88240E1}"/>
              </a:ext>
            </a:extLst>
          </p:cNvPr>
          <p:cNvSpPr/>
          <p:nvPr/>
        </p:nvSpPr>
        <p:spPr>
          <a:xfrm>
            <a:off x="5955433" y="5626142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文字方塊 46">
                <a:extLst>
                  <a:ext uri="{FF2B5EF4-FFF2-40B4-BE49-F238E27FC236}">
                    <a16:creationId xmlns:a16="http://schemas.microsoft.com/office/drawing/2014/main" id="{B01A9D09-C66E-49A3-B2F1-BA60D2E1BF6F}"/>
                  </a:ext>
                </a:extLst>
              </p:cNvPr>
              <p:cNvSpPr txBox="1"/>
              <p:nvPr/>
            </p:nvSpPr>
            <p:spPr>
              <a:xfrm>
                <a:off x="1118193" y="4955373"/>
                <a:ext cx="380369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Even though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𝐺</m:t>
                        </m:r>
                      </m:sub>
                    </m:sSub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have overlap.  </a:t>
                </a:r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47" name="文字方塊 46">
                <a:extLst>
                  <a:ext uri="{FF2B5EF4-FFF2-40B4-BE49-F238E27FC236}">
                    <a16:creationId xmlns:a16="http://schemas.microsoft.com/office/drawing/2014/main" id="{B01A9D09-C66E-49A3-B2F1-BA60D2E1BF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8193" y="4955373"/>
                <a:ext cx="3803692" cy="830997"/>
              </a:xfrm>
              <a:prstGeom prst="rect">
                <a:avLst/>
              </a:prstGeom>
              <a:blipFill>
                <a:blip r:embed="rId7"/>
                <a:stretch>
                  <a:fillRect l="-2404" t="-5882" b="-1617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手繪多邊形: 圖案 48">
            <a:extLst>
              <a:ext uri="{FF2B5EF4-FFF2-40B4-BE49-F238E27FC236}">
                <a16:creationId xmlns:a16="http://schemas.microsoft.com/office/drawing/2014/main" id="{F357294C-8518-41FC-8041-3CE92D708D01}"/>
              </a:ext>
            </a:extLst>
          </p:cNvPr>
          <p:cNvSpPr/>
          <p:nvPr/>
        </p:nvSpPr>
        <p:spPr>
          <a:xfrm>
            <a:off x="6188693" y="4464366"/>
            <a:ext cx="1151678" cy="2067494"/>
          </a:xfrm>
          <a:custGeom>
            <a:avLst/>
            <a:gdLst>
              <a:gd name="connsiteX0" fmla="*/ 1106446 w 1106446"/>
              <a:gd name="connsiteY0" fmla="*/ 0 h 1970202"/>
              <a:gd name="connsiteX1" fmla="*/ 955617 w 1106446"/>
              <a:gd name="connsiteY1" fmla="*/ 791851 h 1970202"/>
              <a:gd name="connsiteX2" fmla="*/ 861349 w 1106446"/>
              <a:gd name="connsiteY2" fmla="*/ 1263192 h 1970202"/>
              <a:gd name="connsiteX3" fmla="*/ 474850 w 1106446"/>
              <a:gd name="connsiteY3" fmla="*/ 1159497 h 1970202"/>
              <a:gd name="connsiteX4" fmla="*/ 550265 w 1106446"/>
              <a:gd name="connsiteY4" fmla="*/ 810705 h 1970202"/>
              <a:gd name="connsiteX5" fmla="*/ 540838 w 1106446"/>
              <a:gd name="connsiteY5" fmla="*/ 650449 h 1970202"/>
              <a:gd name="connsiteX6" fmla="*/ 295741 w 1106446"/>
              <a:gd name="connsiteY6" fmla="*/ 556181 h 1970202"/>
              <a:gd name="connsiteX7" fmla="*/ 69498 w 1106446"/>
              <a:gd name="connsiteY7" fmla="*/ 641022 h 1970202"/>
              <a:gd name="connsiteX8" fmla="*/ 41217 w 1106446"/>
              <a:gd name="connsiteY8" fmla="*/ 961534 h 1970202"/>
              <a:gd name="connsiteX9" fmla="*/ 597399 w 1106446"/>
              <a:gd name="connsiteY9" fmla="*/ 1970202 h 197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6446" h="1970202">
                <a:moveTo>
                  <a:pt x="1106446" y="0"/>
                </a:moveTo>
                <a:cubicBezTo>
                  <a:pt x="1051456" y="290659"/>
                  <a:pt x="996466" y="581319"/>
                  <a:pt x="955617" y="791851"/>
                </a:cubicBezTo>
                <a:cubicBezTo>
                  <a:pt x="914768" y="1002383"/>
                  <a:pt x="941477" y="1201918"/>
                  <a:pt x="861349" y="1263192"/>
                </a:cubicBezTo>
                <a:cubicBezTo>
                  <a:pt x="781221" y="1324466"/>
                  <a:pt x="526697" y="1234912"/>
                  <a:pt x="474850" y="1159497"/>
                </a:cubicBezTo>
                <a:cubicBezTo>
                  <a:pt x="423003" y="1084083"/>
                  <a:pt x="539267" y="895546"/>
                  <a:pt x="550265" y="810705"/>
                </a:cubicBezTo>
                <a:cubicBezTo>
                  <a:pt x="561263" y="725864"/>
                  <a:pt x="583259" y="692870"/>
                  <a:pt x="540838" y="650449"/>
                </a:cubicBezTo>
                <a:cubicBezTo>
                  <a:pt x="498417" y="608028"/>
                  <a:pt x="374298" y="557752"/>
                  <a:pt x="295741" y="556181"/>
                </a:cubicBezTo>
                <a:cubicBezTo>
                  <a:pt x="217184" y="554610"/>
                  <a:pt x="111919" y="573463"/>
                  <a:pt x="69498" y="641022"/>
                </a:cubicBezTo>
                <a:cubicBezTo>
                  <a:pt x="27077" y="708581"/>
                  <a:pt x="-46767" y="740004"/>
                  <a:pt x="41217" y="961534"/>
                </a:cubicBezTo>
                <a:cubicBezTo>
                  <a:pt x="129200" y="1183064"/>
                  <a:pt x="363299" y="1576633"/>
                  <a:pt x="597399" y="1970202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60ED8CEB-A3CC-4EF9-9BA0-BC6C60206748}"/>
              </a:ext>
            </a:extLst>
          </p:cNvPr>
          <p:cNvSpPr txBox="1"/>
          <p:nvPr/>
        </p:nvSpPr>
        <p:spPr>
          <a:xfrm>
            <a:off x="1119641" y="5737724"/>
            <a:ext cx="3803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If you do not have enough sampling ……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0609DD6-E14E-4A00-B15E-0B2AB7EE8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2489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 animBg="1"/>
      <p:bldP spid="26" grpId="0"/>
      <p:bldP spid="27" grpId="0"/>
      <p:bldP spid="28" grpId="0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7" grpId="0"/>
      <p:bldP spid="49" grpId="0" animBg="1"/>
      <p:bldP spid="5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804FA9-91BD-4C71-9C89-B87AEEFAE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distribution? </a:t>
            </a:r>
            <a:endParaRPr lang="zh-TW" altLang="en-US" dirty="0"/>
          </a:p>
        </p:txBody>
      </p:sp>
      <p:pic>
        <p:nvPicPr>
          <p:cNvPr id="4" name="Picture 4" descr="https://github.com/dyelax/Adversarial_Video_Generation/raw/master/Results/Gifs/5_Comparison.gif">
            <a:extLst>
              <a:ext uri="{FF2B5EF4-FFF2-40B4-BE49-F238E27FC236}">
                <a16:creationId xmlns:a16="http://schemas.microsoft.com/office/drawing/2014/main" id="{6B892A72-BA76-4D19-9288-09E95F189D7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86780" y="1446959"/>
            <a:ext cx="8201160" cy="410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4300EA4-274E-41BA-9A10-FADF7F03E271}"/>
              </a:ext>
            </a:extLst>
          </p:cNvPr>
          <p:cNvSpPr/>
          <p:nvPr/>
        </p:nvSpPr>
        <p:spPr>
          <a:xfrm>
            <a:off x="3323771" y="1531033"/>
            <a:ext cx="5820229" cy="54938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736D27C-D5EF-457F-B874-328CF54726D4}"/>
              </a:ext>
            </a:extLst>
          </p:cNvPr>
          <p:cNvSpPr/>
          <p:nvPr/>
        </p:nvSpPr>
        <p:spPr>
          <a:xfrm>
            <a:off x="2511605" y="84729"/>
            <a:ext cx="67627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Source: 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https://github.com/dyelax/Adversarial_Video_Generation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D075A401-8945-42BA-BBF4-F32275143007}"/>
              </a:ext>
            </a:extLst>
          </p:cNvPr>
          <p:cNvSpPr/>
          <p:nvPr/>
        </p:nvSpPr>
        <p:spPr>
          <a:xfrm>
            <a:off x="-383289" y="1358560"/>
            <a:ext cx="10790032" cy="679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699C300F-BDE8-4887-A842-C5BA976EF3C5}"/>
              </a:ext>
            </a:extLst>
          </p:cNvPr>
          <p:cNvSpPr txBox="1"/>
          <p:nvPr/>
        </p:nvSpPr>
        <p:spPr>
          <a:xfrm>
            <a:off x="1105354" y="5593729"/>
            <a:ext cx="1741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Prediction</a:t>
            </a:r>
            <a:endParaRPr lang="zh-TW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D48EE89-EDC4-4FD8-B221-AEC07F76C5A8}"/>
              </a:ext>
            </a:extLst>
          </p:cNvPr>
          <p:cNvSpPr/>
          <p:nvPr/>
        </p:nvSpPr>
        <p:spPr>
          <a:xfrm>
            <a:off x="-2928619" y="1335219"/>
            <a:ext cx="3561970" cy="4720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2" name="圖片 41">
            <a:extLst>
              <a:ext uri="{FF2B5EF4-FFF2-40B4-BE49-F238E27FC236}">
                <a16:creationId xmlns:a16="http://schemas.microsoft.com/office/drawing/2014/main" id="{9AA2BE1B-7EF7-4ADB-B94C-A7F50058BAA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256080" y="1178109"/>
            <a:ext cx="1319460" cy="1717956"/>
          </a:xfrm>
          <a:prstGeom prst="rect">
            <a:avLst/>
          </a:prstGeom>
          <a:scene3d>
            <a:camera prst="isometricOffAxis1Left"/>
            <a:lightRig rig="threePt" dir="t"/>
          </a:scene3d>
        </p:spPr>
      </p:pic>
      <p:sp>
        <p:nvSpPr>
          <p:cNvPr id="43" name="文字方塊 42">
            <a:extLst>
              <a:ext uri="{FF2B5EF4-FFF2-40B4-BE49-F238E27FC236}">
                <a16:creationId xmlns:a16="http://schemas.microsoft.com/office/drawing/2014/main" id="{E0EAB2DE-93E7-473F-88AD-C565C7C68335}"/>
              </a:ext>
            </a:extLst>
          </p:cNvPr>
          <p:cNvSpPr txBox="1"/>
          <p:nvPr/>
        </p:nvSpPr>
        <p:spPr>
          <a:xfrm>
            <a:off x="6505123" y="1523515"/>
            <a:ext cx="1431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turn </a:t>
            </a:r>
          </a:p>
          <a:p>
            <a:pPr algn="ctr"/>
            <a:r>
              <a:rPr lang="en-US" altLang="zh-TW" sz="2400" dirty="0"/>
              <a:t>right</a:t>
            </a:r>
            <a:endParaRPr lang="zh-TW" altLang="en-US" sz="2400" dirty="0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6D40F7C7-2987-4C3F-AC6A-EA2D1C780F8E}"/>
              </a:ext>
            </a:extLst>
          </p:cNvPr>
          <p:cNvSpPr txBox="1"/>
          <p:nvPr/>
        </p:nvSpPr>
        <p:spPr>
          <a:xfrm>
            <a:off x="8048169" y="3552080"/>
            <a:ext cx="655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>
                <a:solidFill>
                  <a:srgbClr val="FF0000"/>
                </a:solidFill>
              </a:rPr>
              <a:t>???</a:t>
            </a:r>
            <a:endParaRPr lang="zh-TW" altLang="en-US" sz="2400" b="1" dirty="0">
              <a:solidFill>
                <a:srgbClr val="FF0000"/>
              </a:solidFill>
            </a:endParaRP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AA1743B-D22A-49A8-822D-D563636D0CE6}"/>
              </a:ext>
            </a:extLst>
          </p:cNvPr>
          <p:cNvSpPr txBox="1"/>
          <p:nvPr/>
        </p:nvSpPr>
        <p:spPr>
          <a:xfrm>
            <a:off x="3512462" y="1939014"/>
            <a:ext cx="2830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Video Prediction </a:t>
            </a:r>
            <a:endParaRPr lang="zh-TW" altLang="en-US" sz="2800" b="1" i="1" u="sng" dirty="0"/>
          </a:p>
        </p:txBody>
      </p:sp>
      <p:sp>
        <p:nvSpPr>
          <p:cNvPr id="46" name="矩形: 圓角 45">
            <a:extLst>
              <a:ext uri="{FF2B5EF4-FFF2-40B4-BE49-F238E27FC236}">
                <a16:creationId xmlns:a16="http://schemas.microsoft.com/office/drawing/2014/main" id="{AFD0882D-C98E-46C7-A530-52F80BA9E960}"/>
              </a:ext>
            </a:extLst>
          </p:cNvPr>
          <p:cNvSpPr/>
          <p:nvPr/>
        </p:nvSpPr>
        <p:spPr>
          <a:xfrm>
            <a:off x="5602700" y="3231770"/>
            <a:ext cx="1557718" cy="1133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Network</a:t>
            </a:r>
            <a:endParaRPr lang="zh-TW" altLang="en-US" sz="2800" dirty="0"/>
          </a:p>
        </p:txBody>
      </p: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FEB78F41-D024-4EB1-A42C-E83EA9164130}"/>
              </a:ext>
            </a:extLst>
          </p:cNvPr>
          <p:cNvCxnSpPr>
            <a:cxnSpLocks/>
          </p:cNvCxnSpPr>
          <p:nvPr/>
        </p:nvCxnSpPr>
        <p:spPr>
          <a:xfrm>
            <a:off x="5123549" y="3827578"/>
            <a:ext cx="44031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3A772A3D-BCB1-453F-89E8-71B3CD154E31}"/>
              </a:ext>
            </a:extLst>
          </p:cNvPr>
          <p:cNvGrpSpPr/>
          <p:nvPr/>
        </p:nvGrpSpPr>
        <p:grpSpPr>
          <a:xfrm>
            <a:off x="3413583" y="2962621"/>
            <a:ext cx="1965779" cy="1744920"/>
            <a:chOff x="3747405" y="3659303"/>
            <a:chExt cx="1965779" cy="1744920"/>
          </a:xfrm>
        </p:grpSpPr>
        <p:pic>
          <p:nvPicPr>
            <p:cNvPr id="49" name="圖片 48">
              <a:extLst>
                <a:ext uri="{FF2B5EF4-FFF2-40B4-BE49-F238E27FC236}">
                  <a16:creationId xmlns:a16="http://schemas.microsoft.com/office/drawing/2014/main" id="{11893631-DE84-4266-BF8A-D9B68140B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93724" y="3677523"/>
              <a:ext cx="1319460" cy="1717956"/>
            </a:xfrm>
            <a:prstGeom prst="rect">
              <a:avLst/>
            </a:prstGeom>
            <a:scene3d>
              <a:camera prst="isometricOffAxis1Left"/>
              <a:lightRig rig="threePt" dir="t"/>
            </a:scene3d>
          </p:spPr>
        </p:pic>
        <p:pic>
          <p:nvPicPr>
            <p:cNvPr id="50" name="圖片 49">
              <a:extLst>
                <a:ext uri="{FF2B5EF4-FFF2-40B4-BE49-F238E27FC236}">
                  <a16:creationId xmlns:a16="http://schemas.microsoft.com/office/drawing/2014/main" id="{9C2A061E-C21D-404B-8E62-17E669115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63192" y="3686267"/>
              <a:ext cx="1319460" cy="1717956"/>
            </a:xfrm>
            <a:prstGeom prst="rect">
              <a:avLst/>
            </a:prstGeom>
            <a:scene3d>
              <a:camera prst="isometricOffAxis1Left"/>
              <a:lightRig rig="threePt" dir="t"/>
            </a:scene3d>
          </p:spPr>
        </p:pic>
        <p:pic>
          <p:nvPicPr>
            <p:cNvPr id="51" name="圖片 50">
              <a:extLst>
                <a:ext uri="{FF2B5EF4-FFF2-40B4-BE49-F238E27FC236}">
                  <a16:creationId xmlns:a16="http://schemas.microsoft.com/office/drawing/2014/main" id="{59C3AA80-6D9A-432F-AA55-23B35CB06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47405" y="3659303"/>
              <a:ext cx="1319460" cy="1717956"/>
            </a:xfrm>
            <a:prstGeom prst="rect">
              <a:avLst/>
            </a:prstGeom>
            <a:scene3d>
              <a:camera prst="isometricOffAxis1Left"/>
              <a:lightRig rig="threePt" dir="t"/>
            </a:scene3d>
          </p:spPr>
        </p:pic>
      </p:grpSp>
      <p:cxnSp>
        <p:nvCxnSpPr>
          <p:cNvPr id="52" name="直線單箭頭接點 51">
            <a:extLst>
              <a:ext uri="{FF2B5EF4-FFF2-40B4-BE49-F238E27FC236}">
                <a16:creationId xmlns:a16="http://schemas.microsoft.com/office/drawing/2014/main" id="{EA086835-F8E6-48A6-ACEA-12D5DF82C37A}"/>
              </a:ext>
            </a:extLst>
          </p:cNvPr>
          <p:cNvCxnSpPr>
            <a:cxnSpLocks/>
          </p:cNvCxnSpPr>
          <p:nvPr/>
        </p:nvCxnSpPr>
        <p:spPr>
          <a:xfrm>
            <a:off x="7235378" y="3784490"/>
            <a:ext cx="44031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圖片 52">
            <a:extLst>
              <a:ext uri="{FF2B5EF4-FFF2-40B4-BE49-F238E27FC236}">
                <a16:creationId xmlns:a16="http://schemas.microsoft.com/office/drawing/2014/main" id="{28321A24-5883-4C6A-883C-5BE96FB56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5378" y="4797434"/>
            <a:ext cx="1319460" cy="1717956"/>
          </a:xfrm>
          <a:prstGeom prst="rect">
            <a:avLst/>
          </a:prstGeom>
          <a:scene3d>
            <a:camera prst="isometricOffAxis1Left"/>
            <a:lightRig rig="threePt" dir="t"/>
          </a:scene3d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字方塊 53">
                <a:extLst>
                  <a:ext uri="{FF2B5EF4-FFF2-40B4-BE49-F238E27FC236}">
                    <a16:creationId xmlns:a16="http://schemas.microsoft.com/office/drawing/2014/main" id="{B6F8C0D8-C3AD-4008-BDA6-59D0935D6F4A}"/>
                  </a:ext>
                </a:extLst>
              </p:cNvPr>
              <p:cNvSpPr txBox="1"/>
              <p:nvPr/>
            </p:nvSpPr>
            <p:spPr>
              <a:xfrm>
                <a:off x="7675688" y="3534520"/>
                <a:ext cx="4303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𝑦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54" name="文字方塊 53">
                <a:extLst>
                  <a:ext uri="{FF2B5EF4-FFF2-40B4-BE49-F238E27FC236}">
                    <a16:creationId xmlns:a16="http://schemas.microsoft.com/office/drawing/2014/main" id="{B6F8C0D8-C3AD-4008-BDA6-59D0935D6F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5688" y="3534520"/>
                <a:ext cx="430374" cy="461665"/>
              </a:xfrm>
              <a:prstGeom prst="rect">
                <a:avLst/>
              </a:prstGeom>
              <a:blipFill>
                <a:blip r:embed="rId5"/>
                <a:stretch>
                  <a:fillRect b="-921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DBCFEB99-D16C-4308-B7A9-4688CB8F6A0D}"/>
              </a:ext>
            </a:extLst>
          </p:cNvPr>
          <p:cNvCxnSpPr/>
          <p:nvPr/>
        </p:nvCxnSpPr>
        <p:spPr>
          <a:xfrm>
            <a:off x="7890875" y="4060529"/>
            <a:ext cx="0" cy="590926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字方塊 55">
            <a:extLst>
              <a:ext uri="{FF2B5EF4-FFF2-40B4-BE49-F238E27FC236}">
                <a16:creationId xmlns:a16="http://schemas.microsoft.com/office/drawing/2014/main" id="{0DD9053B-7273-4137-966C-D69384D695AE}"/>
              </a:ext>
            </a:extLst>
          </p:cNvPr>
          <p:cNvSpPr txBox="1"/>
          <p:nvPr/>
        </p:nvSpPr>
        <p:spPr>
          <a:xfrm>
            <a:off x="3729370" y="4889015"/>
            <a:ext cx="1431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Previous frames</a:t>
            </a:r>
            <a:endParaRPr lang="zh-TW" altLang="en-US" sz="2400" dirty="0"/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EF0A00A0-EB00-40A3-8E6F-641109EC7A1A}"/>
              </a:ext>
            </a:extLst>
          </p:cNvPr>
          <p:cNvSpPr txBox="1"/>
          <p:nvPr/>
        </p:nvSpPr>
        <p:spPr>
          <a:xfrm>
            <a:off x="6130929" y="5018882"/>
            <a:ext cx="1431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/>
              <a:t>turn </a:t>
            </a:r>
          </a:p>
          <a:p>
            <a:pPr algn="r"/>
            <a:r>
              <a:rPr lang="en-US" altLang="zh-TW" sz="2400" dirty="0"/>
              <a:t>left</a:t>
            </a:r>
            <a:endParaRPr lang="zh-TW" altLang="en-US" sz="2400" dirty="0"/>
          </a:p>
        </p:txBody>
      </p:sp>
      <p:cxnSp>
        <p:nvCxnSpPr>
          <p:cNvPr id="58" name="直線單箭頭接點 57">
            <a:extLst>
              <a:ext uri="{FF2B5EF4-FFF2-40B4-BE49-F238E27FC236}">
                <a16:creationId xmlns:a16="http://schemas.microsoft.com/office/drawing/2014/main" id="{A5B5FFA8-F851-4560-86D1-55080EA1840C}"/>
              </a:ext>
            </a:extLst>
          </p:cNvPr>
          <p:cNvCxnSpPr/>
          <p:nvPr/>
        </p:nvCxnSpPr>
        <p:spPr>
          <a:xfrm>
            <a:off x="7890875" y="2989585"/>
            <a:ext cx="0" cy="590926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34EECA1-8B0D-4EA3-9CF8-3C7C067D3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3881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5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接點 3"/>
          <p:cNvCxnSpPr/>
          <p:nvPr/>
        </p:nvCxnSpPr>
        <p:spPr>
          <a:xfrm flipH="1">
            <a:off x="2429695" y="1596522"/>
            <a:ext cx="0" cy="1003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接點 4"/>
          <p:cNvCxnSpPr/>
          <p:nvPr/>
        </p:nvCxnSpPr>
        <p:spPr>
          <a:xfrm flipH="1">
            <a:off x="1149966" y="1596961"/>
            <a:ext cx="0" cy="100330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字方塊 5"/>
              <p:cNvSpPr txBox="1"/>
              <p:nvPr/>
            </p:nvSpPr>
            <p:spPr>
              <a:xfrm>
                <a:off x="2458181" y="1948160"/>
                <a:ext cx="77059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6" name="文字方塊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8181" y="1948160"/>
                <a:ext cx="770596" cy="369332"/>
              </a:xfrm>
              <a:prstGeom prst="rect">
                <a:avLst/>
              </a:prstGeom>
              <a:blipFill>
                <a:blip r:embed="rId3"/>
                <a:stretch>
                  <a:fillRect l="-8661" r="-3150" b="-16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字方塊 6"/>
              <p:cNvSpPr txBox="1"/>
              <p:nvPr/>
            </p:nvSpPr>
            <p:spPr>
              <a:xfrm>
                <a:off x="567525" y="1902106"/>
                <a:ext cx="494687" cy="403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7" name="文字方塊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25" y="1902106"/>
                <a:ext cx="494687" cy="403124"/>
              </a:xfrm>
              <a:prstGeom prst="rect">
                <a:avLst/>
              </a:prstGeom>
              <a:blipFill>
                <a:blip r:embed="rId4"/>
                <a:stretch>
                  <a:fillRect l="-13580" b="-1212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直線接點 7"/>
          <p:cNvCxnSpPr>
            <a:cxnSpLocks/>
          </p:cNvCxnSpPr>
          <p:nvPr/>
        </p:nvCxnSpPr>
        <p:spPr>
          <a:xfrm>
            <a:off x="4745273" y="1611156"/>
            <a:ext cx="0" cy="10722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>
            <a:cxnSpLocks/>
          </p:cNvCxnSpPr>
          <p:nvPr/>
        </p:nvCxnSpPr>
        <p:spPr>
          <a:xfrm>
            <a:off x="4219408" y="1611156"/>
            <a:ext cx="0" cy="1072257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文字方塊 9"/>
              <p:cNvSpPr txBox="1"/>
              <p:nvPr/>
            </p:nvSpPr>
            <p:spPr>
              <a:xfrm>
                <a:off x="4811501" y="1950163"/>
                <a:ext cx="77059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10" name="文字方塊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1501" y="1950163"/>
                <a:ext cx="770596" cy="369332"/>
              </a:xfrm>
              <a:prstGeom prst="rect">
                <a:avLst/>
              </a:prstGeom>
              <a:blipFill>
                <a:blip r:embed="rId5"/>
                <a:stretch>
                  <a:fillRect l="-8661" r="-3150" b="-16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文字方塊 10"/>
              <p:cNvSpPr txBox="1"/>
              <p:nvPr/>
            </p:nvSpPr>
            <p:spPr>
              <a:xfrm>
                <a:off x="3591165" y="1950163"/>
                <a:ext cx="494687" cy="4010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11" name="文字方塊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1165" y="1950163"/>
                <a:ext cx="494687" cy="401072"/>
              </a:xfrm>
              <a:prstGeom prst="rect">
                <a:avLst/>
              </a:prstGeom>
              <a:blipFill>
                <a:blip r:embed="rId6"/>
                <a:stretch>
                  <a:fillRect l="-13580" b="-1212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字方塊 11"/>
              <p:cNvSpPr txBox="1"/>
              <p:nvPr/>
            </p:nvSpPr>
            <p:spPr>
              <a:xfrm>
                <a:off x="796900" y="3685964"/>
                <a:ext cx="1871602" cy="7988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𝐽𝑆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0</m:t>
                                  </m:r>
                                </m:sub>
                              </m:sSub>
                            </m:sub>
                          </m:s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𝑑𝑎𝑡𝑎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en-US" altLang="zh-TW" sz="2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新細明體" panose="02020500000000000000" pitchFamily="18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𝑙𝑜𝑔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2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12" name="文字方塊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900" y="3685964"/>
                <a:ext cx="1871602" cy="798873"/>
              </a:xfrm>
              <a:prstGeom prst="rect">
                <a:avLst/>
              </a:prstGeom>
              <a:blipFill>
                <a:blip r:embed="rId7"/>
                <a:stretch>
                  <a:fillRect b="-152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直線接點 13"/>
          <p:cNvCxnSpPr>
            <a:cxnSpLocks/>
          </p:cNvCxnSpPr>
          <p:nvPr/>
        </p:nvCxnSpPr>
        <p:spPr>
          <a:xfrm flipH="1">
            <a:off x="7773265" y="1686161"/>
            <a:ext cx="0" cy="9371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>
            <a:cxnSpLocks/>
          </p:cNvCxnSpPr>
          <p:nvPr/>
        </p:nvCxnSpPr>
        <p:spPr>
          <a:xfrm>
            <a:off x="7722119" y="1686161"/>
            <a:ext cx="0" cy="937125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文字方塊 15"/>
              <p:cNvSpPr txBox="1"/>
              <p:nvPr/>
            </p:nvSpPr>
            <p:spPr>
              <a:xfrm>
                <a:off x="7865942" y="2003145"/>
                <a:ext cx="77059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16" name="文字方塊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5942" y="2003145"/>
                <a:ext cx="770596" cy="369332"/>
              </a:xfrm>
              <a:prstGeom prst="rect">
                <a:avLst/>
              </a:prstGeom>
              <a:blipFill>
                <a:blip r:embed="rId8"/>
                <a:stretch>
                  <a:fillRect l="-8661" r="-3150" b="-16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文字方塊 16"/>
              <p:cNvSpPr txBox="1"/>
              <p:nvPr/>
            </p:nvSpPr>
            <p:spPr>
              <a:xfrm>
                <a:off x="6955073" y="1969353"/>
                <a:ext cx="715901" cy="403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100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17" name="文字方塊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5073" y="1969353"/>
                <a:ext cx="715901" cy="403124"/>
              </a:xfrm>
              <a:prstGeom prst="rect">
                <a:avLst/>
              </a:prstGeom>
              <a:blipFill>
                <a:blip r:embed="rId9"/>
                <a:stretch>
                  <a:fillRect l="-10256" b="-1212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字方塊 23"/>
          <p:cNvSpPr txBox="1"/>
          <p:nvPr/>
        </p:nvSpPr>
        <p:spPr>
          <a:xfrm rot="10800000">
            <a:off x="5769487" y="2063978"/>
            <a:ext cx="942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……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7" name="直線單箭頭接點 26"/>
          <p:cNvCxnSpPr>
            <a:cxnSpLocks/>
          </p:cNvCxnSpPr>
          <p:nvPr/>
        </p:nvCxnSpPr>
        <p:spPr>
          <a:xfrm>
            <a:off x="1233172" y="2132826"/>
            <a:ext cx="1130296" cy="0"/>
          </a:xfrm>
          <a:prstGeom prst="straightConnector1">
            <a:avLst/>
          </a:prstGeom>
          <a:ln w="38100"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/>
          <p:cNvCxnSpPr>
            <a:cxnSpLocks/>
          </p:cNvCxnSpPr>
          <p:nvPr/>
        </p:nvCxnSpPr>
        <p:spPr>
          <a:xfrm>
            <a:off x="4289983" y="2173104"/>
            <a:ext cx="365473" cy="0"/>
          </a:xfrm>
          <a:prstGeom prst="straightConnector1">
            <a:avLst/>
          </a:prstGeom>
          <a:ln w="38100"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文字方塊 28"/>
              <p:cNvSpPr txBox="1"/>
              <p:nvPr/>
            </p:nvSpPr>
            <p:spPr>
              <a:xfrm>
                <a:off x="3571488" y="3749074"/>
                <a:ext cx="1942968" cy="8113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𝐽𝑆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1</m:t>
                                  </m:r>
                                </m:sub>
                              </m:sSub>
                            </m:sub>
                          </m:s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𝑑𝑎𝑡𝑎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en-US" altLang="zh-TW" sz="2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新細明體" panose="02020500000000000000" pitchFamily="18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𝑙𝑜𝑔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2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29" name="文字方塊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1488" y="3749074"/>
                <a:ext cx="1942968" cy="811376"/>
              </a:xfrm>
              <a:prstGeom prst="rect">
                <a:avLst/>
              </a:prstGeom>
              <a:blipFill>
                <a:blip r:embed="rId10"/>
                <a:stretch>
                  <a:fillRect b="-1353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文字方塊 29"/>
              <p:cNvSpPr txBox="1"/>
              <p:nvPr/>
            </p:nvSpPr>
            <p:spPr>
              <a:xfrm>
                <a:off x="6444000" y="3749074"/>
                <a:ext cx="2174570" cy="7988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𝐽𝑆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1</m:t>
                                  </m:r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00</m:t>
                                  </m:r>
                                </m:sub>
                              </m:sSub>
                            </m:sub>
                          </m:s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𝑑𝑎𝑡𝑎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en-US" altLang="zh-TW" sz="2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新細明體" panose="02020500000000000000" pitchFamily="18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=0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30" name="文字方塊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4000" y="3749074"/>
                <a:ext cx="2174570" cy="798873"/>
              </a:xfrm>
              <a:prstGeom prst="rect">
                <a:avLst/>
              </a:prstGeom>
              <a:blipFill>
                <a:blip r:embed="rId11"/>
                <a:stretch>
                  <a:fillRect b="-305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/>
          <p:cNvSpPr/>
          <p:nvPr/>
        </p:nvSpPr>
        <p:spPr>
          <a:xfrm flipH="1">
            <a:off x="196555" y="183824"/>
            <a:ext cx="65090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What is the problem of JS divergence?</a:t>
            </a:r>
            <a:endParaRPr kumimoji="0" lang="zh-TW" altLang="en-US" sz="28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90C42ECD-A0CB-4677-B9DC-007332951B29}"/>
              </a:ext>
            </a:extLst>
          </p:cNvPr>
          <p:cNvCxnSpPr/>
          <p:nvPr/>
        </p:nvCxnSpPr>
        <p:spPr>
          <a:xfrm>
            <a:off x="1026499" y="2924706"/>
            <a:ext cx="695877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「打叉 png」的圖片搜尋結果">
            <a:extLst>
              <a:ext uri="{FF2B5EF4-FFF2-40B4-BE49-F238E27FC236}">
                <a16:creationId xmlns:a16="http://schemas.microsoft.com/office/drawing/2014/main" id="{9B105D98-3114-4C49-8529-8013111D9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884" y="2619315"/>
            <a:ext cx="571453" cy="571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文字方塊 35">
            <a:extLst>
              <a:ext uri="{FF2B5EF4-FFF2-40B4-BE49-F238E27FC236}">
                <a16:creationId xmlns:a16="http://schemas.microsoft.com/office/drawing/2014/main" id="{9C6FC397-18DB-4C4F-8381-1A84A550AB4B}"/>
              </a:ext>
            </a:extLst>
          </p:cNvPr>
          <p:cNvSpPr txBox="1"/>
          <p:nvPr/>
        </p:nvSpPr>
        <p:spPr>
          <a:xfrm rot="10800000">
            <a:off x="5485650" y="3823172"/>
            <a:ext cx="942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……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6265718-C7DE-491E-ACCB-5E042E93979B}"/>
              </a:ext>
            </a:extLst>
          </p:cNvPr>
          <p:cNvSpPr/>
          <p:nvPr/>
        </p:nvSpPr>
        <p:spPr>
          <a:xfrm>
            <a:off x="1026499" y="822171"/>
            <a:ext cx="78729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JS divergence is always log2 if two distributions do not overlap.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2487AB90-0083-4471-97A0-610F4F0752AB}"/>
              </a:ext>
            </a:extLst>
          </p:cNvPr>
          <p:cNvSpPr txBox="1"/>
          <p:nvPr/>
        </p:nvSpPr>
        <p:spPr>
          <a:xfrm>
            <a:off x="763586" y="5077053"/>
            <a:ext cx="7872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Intuition: If two distributions do not overlap, binary classifier achieves 100% accuracy.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FC2DBE96-2A24-4B13-B27C-EACEC076F8BC}"/>
              </a:ext>
            </a:extLst>
          </p:cNvPr>
          <p:cNvSpPr txBox="1"/>
          <p:nvPr/>
        </p:nvSpPr>
        <p:spPr>
          <a:xfrm>
            <a:off x="1884665" y="3195635"/>
            <a:ext cx="2525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Equally bad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46F75D75-E45D-4E44-B959-A058FB4D3201}"/>
              </a:ext>
            </a:extLst>
          </p:cNvPr>
          <p:cNvCxnSpPr/>
          <p:nvPr/>
        </p:nvCxnSpPr>
        <p:spPr>
          <a:xfrm flipV="1">
            <a:off x="2148115" y="3426467"/>
            <a:ext cx="215353" cy="3226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0AC86933-C8B6-451F-8D42-B38033214711}"/>
              </a:ext>
            </a:extLst>
          </p:cNvPr>
          <p:cNvCxnSpPr>
            <a:cxnSpLocks/>
          </p:cNvCxnSpPr>
          <p:nvPr/>
        </p:nvCxnSpPr>
        <p:spPr>
          <a:xfrm flipH="1" flipV="1">
            <a:off x="3933372" y="3426467"/>
            <a:ext cx="325715" cy="30522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67BBBB78-DEC3-4BBC-BCC7-BC47A16C3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64109" y="6348491"/>
            <a:ext cx="2057400" cy="365125"/>
          </a:xfrm>
        </p:spPr>
        <p:txBody>
          <a:bodyPr/>
          <a:lstStyle/>
          <a:p>
            <a:fld id="{2E218D97-057B-4649-A039-448A1754A34D}" type="slidenum">
              <a:rPr lang="zh-TW" altLang="en-US" smtClean="0"/>
              <a:t>40</a:t>
            </a:fld>
            <a:r>
              <a:rPr lang="en-US" altLang="zh-TW" dirty="0"/>
              <a:t>.</a:t>
            </a:r>
            <a:endParaRPr lang="zh-TW" altLang="en-US" dirty="0"/>
          </a:p>
        </p:txBody>
      </p: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2F949072-D2FB-46B6-8F36-23CC960D5CEF}"/>
              </a:ext>
            </a:extLst>
          </p:cNvPr>
          <p:cNvCxnSpPr/>
          <p:nvPr/>
        </p:nvCxnSpPr>
        <p:spPr>
          <a:xfrm>
            <a:off x="-331076" y="4709891"/>
            <a:ext cx="980615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6658E44D-D1F5-496D-8AEF-0317349C9D4C}"/>
              </a:ext>
            </a:extLst>
          </p:cNvPr>
          <p:cNvSpPr txBox="1"/>
          <p:nvPr/>
        </p:nvSpPr>
        <p:spPr>
          <a:xfrm>
            <a:off x="785808" y="5874173"/>
            <a:ext cx="7872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dirty="0">
                <a:solidFill>
                  <a:prstClr val="black"/>
                </a:solidFill>
                <a:latin typeface="Calibri" panose="020F0502020204030204"/>
                <a:ea typeface="新細明體" panose="02020500000000000000" pitchFamily="18" charset="-120"/>
              </a:rPr>
              <a:t>Its accuracy (or loss) means nothing during GAN training.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5307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12" grpId="0"/>
      <p:bldP spid="16" grpId="0"/>
      <p:bldP spid="17" grpId="0"/>
      <p:bldP spid="24" grpId="0"/>
      <p:bldP spid="29" grpId="0"/>
      <p:bldP spid="30" grpId="0"/>
      <p:bldP spid="36" grpId="0"/>
      <p:bldP spid="26" grpId="0"/>
      <p:bldP spid="21" grpId="0"/>
      <p:bldP spid="3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</a:t>
            </a:r>
            <a:r>
              <a:rPr lang="zh-TW" altLang="en-US" dirty="0"/>
              <a:t>asserstein distance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Considering one distribution P as a pile of earth, and another distribution Q as the target</a:t>
            </a:r>
          </a:p>
          <a:p>
            <a:r>
              <a:rPr lang="en-US" altLang="zh-TW" dirty="0"/>
              <a:t>The average distance the earth mover has to move the earth.</a:t>
            </a:r>
            <a:endParaRPr lang="zh-TW" altLang="en-US" dirty="0"/>
          </a:p>
        </p:txBody>
      </p:sp>
      <p:cxnSp>
        <p:nvCxnSpPr>
          <p:cNvPr id="6" name="直線接點 5"/>
          <p:cNvCxnSpPr/>
          <p:nvPr/>
        </p:nvCxnSpPr>
        <p:spPr>
          <a:xfrm>
            <a:off x="1099352" y="5626066"/>
            <a:ext cx="364261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「推土機」的圖片搜尋結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1962" y="3826232"/>
            <a:ext cx="3752850" cy="2790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1773909" y="4280698"/>
            <a:ext cx="164892" cy="1345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815070" y="4280698"/>
            <a:ext cx="164892" cy="134536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/>
              <p:cNvSpPr txBox="1"/>
              <p:nvPr/>
            </p:nvSpPr>
            <p:spPr>
              <a:xfrm>
                <a:off x="1699677" y="3849810"/>
                <a:ext cx="313356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𝑃</m:t>
                      </m:r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8" name="文字方塊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9677" y="3849810"/>
                <a:ext cx="313356" cy="4308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方塊 11"/>
              <p:cNvSpPr txBox="1"/>
              <p:nvPr/>
            </p:nvSpPr>
            <p:spPr>
              <a:xfrm>
                <a:off x="3730355" y="3826232"/>
                <a:ext cx="33432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𝑄</m:t>
                      </m:r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2" name="文字方塊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0355" y="3826232"/>
                <a:ext cx="334322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字方塊 8"/>
          <p:cNvSpPr txBox="1"/>
          <p:nvPr/>
        </p:nvSpPr>
        <p:spPr>
          <a:xfrm>
            <a:off x="2504164" y="5124883"/>
            <a:ext cx="754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4" name="直線單箭頭接點 13"/>
          <p:cNvCxnSpPr>
            <a:cxnSpLocks/>
          </p:cNvCxnSpPr>
          <p:nvPr/>
        </p:nvCxnSpPr>
        <p:spPr>
          <a:xfrm>
            <a:off x="2013033" y="5547030"/>
            <a:ext cx="1717322" cy="0"/>
          </a:xfrm>
          <a:prstGeom prst="straightConnector1">
            <a:avLst/>
          </a:prstGeom>
          <a:ln w="28575">
            <a:solidFill>
              <a:srgbClr val="0000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字方塊 15"/>
              <p:cNvSpPr txBox="1"/>
              <p:nvPr/>
            </p:nvSpPr>
            <p:spPr>
              <a:xfrm>
                <a:off x="2013033" y="5983306"/>
                <a:ext cx="174554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𝑊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𝑄</m:t>
                          </m:r>
                        </m:e>
                      </m:d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𝑑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6" name="文字方塊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3033" y="5983306"/>
                <a:ext cx="1745541" cy="369332"/>
              </a:xfrm>
              <a:prstGeom prst="rect">
                <a:avLst/>
              </a:prstGeom>
              <a:blipFill>
                <a:blip r:embed="rId6"/>
                <a:stretch>
                  <a:fillRect l="-3484" r="-3136" b="-30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7E73152-FAF5-4EF6-BF8A-4E077B244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3022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</a:t>
            </a:r>
            <a:r>
              <a:rPr lang="zh-TW" altLang="en-US" dirty="0"/>
              <a:t>asserstein distance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87" y="1704276"/>
            <a:ext cx="4136073" cy="147716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47863" y="6410504"/>
            <a:ext cx="84400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1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Source of image: 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https://vincentherrmann.github.io/blog/wasserstein/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387" y="3389993"/>
            <a:ext cx="4160008" cy="136842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字方塊 8"/>
              <p:cNvSpPr txBox="1"/>
              <p:nvPr/>
            </p:nvSpPr>
            <p:spPr>
              <a:xfrm>
                <a:off x="129671" y="2251605"/>
                <a:ext cx="313356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𝑃</m:t>
                      </m:r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9" name="文字方塊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71" y="2251605"/>
                <a:ext cx="313356" cy="4308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9"/>
              <p:cNvSpPr txBox="1"/>
              <p:nvPr/>
            </p:nvSpPr>
            <p:spPr>
              <a:xfrm>
                <a:off x="108705" y="3894123"/>
                <a:ext cx="33432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𝑄</m:t>
                      </m:r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0" name="文字方塊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705" y="3894123"/>
                <a:ext cx="334322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直線單箭頭接點 10"/>
          <p:cNvCxnSpPr/>
          <p:nvPr/>
        </p:nvCxnSpPr>
        <p:spPr>
          <a:xfrm>
            <a:off x="452387" y="3136215"/>
            <a:ext cx="413607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/>
          <p:cNvCxnSpPr>
            <a:cxnSpLocks/>
          </p:cNvCxnSpPr>
          <p:nvPr/>
        </p:nvCxnSpPr>
        <p:spPr>
          <a:xfrm>
            <a:off x="345693" y="4758417"/>
            <a:ext cx="426670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452387" y="5460240"/>
            <a:ext cx="84893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Using the “moving plan” with the smallest average distance to define the Wasserstein distance.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443027" y="4990877"/>
            <a:ext cx="84893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There are many possible “moving plans”. 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4" name="手繪多邊形: 圖案 23"/>
          <p:cNvSpPr/>
          <p:nvPr/>
        </p:nvSpPr>
        <p:spPr>
          <a:xfrm>
            <a:off x="1885004" y="1924902"/>
            <a:ext cx="392969" cy="1029257"/>
          </a:xfrm>
          <a:custGeom>
            <a:avLst/>
            <a:gdLst>
              <a:gd name="connsiteX0" fmla="*/ 392969 w 392969"/>
              <a:gd name="connsiteY0" fmla="*/ 143885 h 1029257"/>
              <a:gd name="connsiteX1" fmla="*/ 44626 w 392969"/>
              <a:gd name="connsiteY1" fmla="*/ 71314 h 1029257"/>
              <a:gd name="connsiteX2" fmla="*/ 15598 w 392969"/>
              <a:gd name="connsiteY2" fmla="*/ 1029257 h 1029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2969" h="1029257">
                <a:moveTo>
                  <a:pt x="392969" y="143885"/>
                </a:moveTo>
                <a:cubicBezTo>
                  <a:pt x="250245" y="33818"/>
                  <a:pt x="107521" y="-76248"/>
                  <a:pt x="44626" y="71314"/>
                </a:cubicBezTo>
                <a:cubicBezTo>
                  <a:pt x="-18269" y="218876"/>
                  <a:pt x="-1336" y="624066"/>
                  <a:pt x="15598" y="1029257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5" name="手繪多邊形: 圖案 24"/>
          <p:cNvSpPr/>
          <p:nvPr/>
        </p:nvSpPr>
        <p:spPr>
          <a:xfrm>
            <a:off x="724944" y="2112578"/>
            <a:ext cx="798286" cy="681924"/>
          </a:xfrm>
          <a:custGeom>
            <a:avLst/>
            <a:gdLst>
              <a:gd name="connsiteX0" fmla="*/ 0 w 798286"/>
              <a:gd name="connsiteY0" fmla="*/ 290038 h 681924"/>
              <a:gd name="connsiteX1" fmla="*/ 348343 w 798286"/>
              <a:gd name="connsiteY1" fmla="*/ 14267 h 681924"/>
              <a:gd name="connsiteX2" fmla="*/ 798286 w 798286"/>
              <a:gd name="connsiteY2" fmla="*/ 681924 h 681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8286" h="681924">
                <a:moveTo>
                  <a:pt x="0" y="290038"/>
                </a:moveTo>
                <a:cubicBezTo>
                  <a:pt x="107647" y="119495"/>
                  <a:pt x="215295" y="-51047"/>
                  <a:pt x="348343" y="14267"/>
                </a:cubicBezTo>
                <a:cubicBezTo>
                  <a:pt x="481391" y="79581"/>
                  <a:pt x="639838" y="380752"/>
                  <a:pt x="798286" y="681924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26" name="圖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565" y="1717785"/>
            <a:ext cx="4136073" cy="1477169"/>
          </a:xfrm>
          <a:prstGeom prst="rect">
            <a:avLst/>
          </a:prstGeom>
        </p:spPr>
      </p:pic>
      <p:pic>
        <p:nvPicPr>
          <p:cNvPr id="27" name="圖片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565" y="3403502"/>
            <a:ext cx="4160008" cy="1368424"/>
          </a:xfrm>
          <a:prstGeom prst="rect">
            <a:avLst/>
          </a:prstGeom>
        </p:spPr>
      </p:pic>
      <p:cxnSp>
        <p:nvCxnSpPr>
          <p:cNvPr id="28" name="直線單箭頭接點 27"/>
          <p:cNvCxnSpPr/>
          <p:nvPr/>
        </p:nvCxnSpPr>
        <p:spPr>
          <a:xfrm>
            <a:off x="4823565" y="3149724"/>
            <a:ext cx="413607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>
            <a:cxnSpLocks/>
          </p:cNvCxnSpPr>
          <p:nvPr/>
        </p:nvCxnSpPr>
        <p:spPr>
          <a:xfrm>
            <a:off x="4804845" y="4771926"/>
            <a:ext cx="426670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手繪多邊形: 圖案 29"/>
          <p:cNvSpPr/>
          <p:nvPr/>
        </p:nvSpPr>
        <p:spPr>
          <a:xfrm>
            <a:off x="5834744" y="1938412"/>
            <a:ext cx="814408" cy="869600"/>
          </a:xfrm>
          <a:custGeom>
            <a:avLst/>
            <a:gdLst>
              <a:gd name="connsiteX0" fmla="*/ 392969 w 392969"/>
              <a:gd name="connsiteY0" fmla="*/ 143885 h 1029257"/>
              <a:gd name="connsiteX1" fmla="*/ 44626 w 392969"/>
              <a:gd name="connsiteY1" fmla="*/ 71314 h 1029257"/>
              <a:gd name="connsiteX2" fmla="*/ 15598 w 392969"/>
              <a:gd name="connsiteY2" fmla="*/ 1029257 h 1029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2969" h="1029257">
                <a:moveTo>
                  <a:pt x="392969" y="143885"/>
                </a:moveTo>
                <a:cubicBezTo>
                  <a:pt x="250245" y="33818"/>
                  <a:pt x="107521" y="-76248"/>
                  <a:pt x="44626" y="71314"/>
                </a:cubicBezTo>
                <a:cubicBezTo>
                  <a:pt x="-18269" y="218876"/>
                  <a:pt x="-1336" y="624066"/>
                  <a:pt x="15598" y="1029257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1" name="手繪多邊形: 圖案 30"/>
          <p:cNvSpPr/>
          <p:nvPr/>
        </p:nvSpPr>
        <p:spPr>
          <a:xfrm>
            <a:off x="5096122" y="2126087"/>
            <a:ext cx="1160060" cy="681924"/>
          </a:xfrm>
          <a:custGeom>
            <a:avLst/>
            <a:gdLst>
              <a:gd name="connsiteX0" fmla="*/ 0 w 798286"/>
              <a:gd name="connsiteY0" fmla="*/ 290038 h 681924"/>
              <a:gd name="connsiteX1" fmla="*/ 348343 w 798286"/>
              <a:gd name="connsiteY1" fmla="*/ 14267 h 681924"/>
              <a:gd name="connsiteX2" fmla="*/ 798286 w 798286"/>
              <a:gd name="connsiteY2" fmla="*/ 681924 h 681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8286" h="681924">
                <a:moveTo>
                  <a:pt x="0" y="290038"/>
                </a:moveTo>
                <a:cubicBezTo>
                  <a:pt x="107647" y="119495"/>
                  <a:pt x="215295" y="-51047"/>
                  <a:pt x="348343" y="14267"/>
                </a:cubicBezTo>
                <a:cubicBezTo>
                  <a:pt x="481391" y="79581"/>
                  <a:pt x="639838" y="380752"/>
                  <a:pt x="798286" y="681924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3004425" y="1495728"/>
            <a:ext cx="15498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Smaller distance?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7409818" y="1518321"/>
            <a:ext cx="15498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Larger distance?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0D9784B-465D-4894-A93C-E2A8E311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4746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4" grpId="0" animBg="1"/>
      <p:bldP spid="25" grpId="0" animBg="1"/>
      <p:bldP spid="30" grpId="0" animBg="1"/>
      <p:bldP spid="31" grpId="0" animBg="1"/>
      <p:bldP spid="32" grpId="0"/>
      <p:bldP spid="33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接點 3"/>
          <p:cNvCxnSpPr/>
          <p:nvPr/>
        </p:nvCxnSpPr>
        <p:spPr>
          <a:xfrm flipH="1">
            <a:off x="2458723" y="1275392"/>
            <a:ext cx="0" cy="1003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接點 4"/>
          <p:cNvCxnSpPr/>
          <p:nvPr/>
        </p:nvCxnSpPr>
        <p:spPr>
          <a:xfrm flipH="1">
            <a:off x="1178994" y="1275831"/>
            <a:ext cx="0" cy="100330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字方塊 5"/>
              <p:cNvSpPr txBox="1"/>
              <p:nvPr/>
            </p:nvSpPr>
            <p:spPr>
              <a:xfrm>
                <a:off x="2487209" y="1627030"/>
                <a:ext cx="77059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6" name="文字方塊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7209" y="1627030"/>
                <a:ext cx="770596" cy="369332"/>
              </a:xfrm>
              <a:prstGeom prst="rect">
                <a:avLst/>
              </a:prstGeom>
              <a:blipFill>
                <a:blip r:embed="rId2"/>
                <a:stretch>
                  <a:fillRect l="-8730" r="-3968" b="-16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/>
              <p:cNvSpPr txBox="1"/>
              <p:nvPr/>
            </p:nvSpPr>
            <p:spPr>
              <a:xfrm>
                <a:off x="596553" y="1580976"/>
                <a:ext cx="494687" cy="403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7" name="文字方塊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553" y="1580976"/>
                <a:ext cx="494687" cy="403124"/>
              </a:xfrm>
              <a:prstGeom prst="rect">
                <a:avLst/>
              </a:prstGeom>
              <a:blipFill>
                <a:blip r:embed="rId3"/>
                <a:stretch>
                  <a:fillRect l="-14815" b="-1212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直線接點 7"/>
          <p:cNvCxnSpPr>
            <a:cxnSpLocks/>
          </p:cNvCxnSpPr>
          <p:nvPr/>
        </p:nvCxnSpPr>
        <p:spPr>
          <a:xfrm>
            <a:off x="4774301" y="1290026"/>
            <a:ext cx="0" cy="10722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>
            <a:cxnSpLocks/>
          </p:cNvCxnSpPr>
          <p:nvPr/>
        </p:nvCxnSpPr>
        <p:spPr>
          <a:xfrm>
            <a:off x="4248436" y="1290026"/>
            <a:ext cx="0" cy="1072257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9"/>
              <p:cNvSpPr txBox="1"/>
              <p:nvPr/>
            </p:nvSpPr>
            <p:spPr>
              <a:xfrm>
                <a:off x="4840529" y="1629033"/>
                <a:ext cx="77059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0" name="文字方塊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0529" y="1629033"/>
                <a:ext cx="770596" cy="369332"/>
              </a:xfrm>
              <a:prstGeom prst="rect">
                <a:avLst/>
              </a:prstGeom>
              <a:blipFill>
                <a:blip r:embed="rId4"/>
                <a:stretch>
                  <a:fillRect l="-8730" r="-3968" b="-147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/>
              <p:cNvSpPr txBox="1"/>
              <p:nvPr/>
            </p:nvSpPr>
            <p:spPr>
              <a:xfrm>
                <a:off x="3620193" y="1629033"/>
                <a:ext cx="494687" cy="4010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1" name="文字方塊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0193" y="1629033"/>
                <a:ext cx="494687" cy="401072"/>
              </a:xfrm>
              <a:prstGeom prst="rect">
                <a:avLst/>
              </a:prstGeom>
              <a:blipFill>
                <a:blip r:embed="rId5"/>
                <a:stretch>
                  <a:fillRect l="-14815" b="-1212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方塊 11"/>
              <p:cNvSpPr txBox="1"/>
              <p:nvPr/>
            </p:nvSpPr>
            <p:spPr>
              <a:xfrm>
                <a:off x="760863" y="3344205"/>
                <a:ext cx="1871602" cy="7988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𝐽𝑆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0</m:t>
                                  </m:r>
                                </m:sub>
                              </m:sSub>
                            </m:sub>
                          </m:s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𝑑𝑎𝑡𝑎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en-US" altLang="zh-TW" sz="2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新細明體" panose="02020500000000000000" pitchFamily="18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𝑙𝑜𝑔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2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2" name="文字方塊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863" y="3344205"/>
                <a:ext cx="1871602" cy="798873"/>
              </a:xfrm>
              <a:prstGeom prst="rect">
                <a:avLst/>
              </a:prstGeom>
              <a:blipFill>
                <a:blip r:embed="rId6"/>
                <a:stretch>
                  <a:fillRect b="-152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直線接點 13"/>
          <p:cNvCxnSpPr>
            <a:cxnSpLocks/>
          </p:cNvCxnSpPr>
          <p:nvPr/>
        </p:nvCxnSpPr>
        <p:spPr>
          <a:xfrm flipH="1">
            <a:off x="7802293" y="1365031"/>
            <a:ext cx="0" cy="9371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>
            <a:cxnSpLocks/>
          </p:cNvCxnSpPr>
          <p:nvPr/>
        </p:nvCxnSpPr>
        <p:spPr>
          <a:xfrm>
            <a:off x="7751147" y="1365031"/>
            <a:ext cx="0" cy="937125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字方塊 15"/>
              <p:cNvSpPr txBox="1"/>
              <p:nvPr/>
            </p:nvSpPr>
            <p:spPr>
              <a:xfrm>
                <a:off x="7894970" y="1682015"/>
                <a:ext cx="77059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6" name="文字方塊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4970" y="1682015"/>
                <a:ext cx="770596" cy="369332"/>
              </a:xfrm>
              <a:prstGeom prst="rect">
                <a:avLst/>
              </a:prstGeom>
              <a:blipFill>
                <a:blip r:embed="rId7"/>
                <a:stretch>
                  <a:fillRect l="-8661" r="-3150" b="-147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字方塊 16"/>
              <p:cNvSpPr txBox="1"/>
              <p:nvPr/>
            </p:nvSpPr>
            <p:spPr>
              <a:xfrm>
                <a:off x="6984101" y="1648223"/>
                <a:ext cx="715901" cy="403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100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7" name="文字方塊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4101" y="1648223"/>
                <a:ext cx="715901" cy="403124"/>
              </a:xfrm>
              <a:prstGeom prst="rect">
                <a:avLst/>
              </a:prstGeom>
              <a:blipFill>
                <a:blip r:embed="rId8"/>
                <a:stretch>
                  <a:fillRect l="-10256" b="-1044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字方塊 23"/>
          <p:cNvSpPr txBox="1"/>
          <p:nvPr/>
        </p:nvSpPr>
        <p:spPr>
          <a:xfrm rot="10800000">
            <a:off x="5798515" y="1742848"/>
            <a:ext cx="942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……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7" name="直線單箭頭接點 26"/>
          <p:cNvCxnSpPr>
            <a:cxnSpLocks/>
          </p:cNvCxnSpPr>
          <p:nvPr/>
        </p:nvCxnSpPr>
        <p:spPr>
          <a:xfrm>
            <a:off x="1262200" y="1811696"/>
            <a:ext cx="1130296" cy="0"/>
          </a:xfrm>
          <a:prstGeom prst="straightConnector1">
            <a:avLst/>
          </a:prstGeom>
          <a:ln w="38100"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/>
          <p:cNvCxnSpPr>
            <a:cxnSpLocks/>
          </p:cNvCxnSpPr>
          <p:nvPr/>
        </p:nvCxnSpPr>
        <p:spPr>
          <a:xfrm>
            <a:off x="4319011" y="1851974"/>
            <a:ext cx="365473" cy="0"/>
          </a:xfrm>
          <a:prstGeom prst="straightConnector1">
            <a:avLst/>
          </a:prstGeom>
          <a:ln w="38100"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字方塊 28"/>
              <p:cNvSpPr txBox="1"/>
              <p:nvPr/>
            </p:nvSpPr>
            <p:spPr>
              <a:xfrm>
                <a:off x="3516884" y="3328257"/>
                <a:ext cx="1942968" cy="8113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𝐽𝑆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1</m:t>
                                  </m:r>
                                </m:sub>
                              </m:sSub>
                            </m:sub>
                          </m:s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𝑑𝑎𝑡𝑎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en-US" altLang="zh-TW" sz="2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新細明體" panose="02020500000000000000" pitchFamily="18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𝑙𝑜𝑔</m:t>
                      </m:r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2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29" name="文字方塊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884" y="3328257"/>
                <a:ext cx="1942968" cy="811376"/>
              </a:xfrm>
              <a:prstGeom prst="rect">
                <a:avLst/>
              </a:prstGeom>
              <a:blipFill>
                <a:blip r:embed="rId9"/>
                <a:stretch>
                  <a:fillRect b="-1278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字方塊 29"/>
              <p:cNvSpPr txBox="1"/>
              <p:nvPr/>
            </p:nvSpPr>
            <p:spPr>
              <a:xfrm>
                <a:off x="6389396" y="3328257"/>
                <a:ext cx="2174570" cy="7988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𝐽𝑆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1</m:t>
                                  </m:r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00</m:t>
                                  </m:r>
                                </m:sub>
                              </m:sSub>
                            </m:sub>
                          </m:s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𝑑𝑎𝑡𝑎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en-US" altLang="zh-TW" sz="2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新細明體" panose="02020500000000000000" pitchFamily="18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=0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30" name="文字方塊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9396" y="3328257"/>
                <a:ext cx="2174570" cy="798873"/>
              </a:xfrm>
              <a:prstGeom prst="rect">
                <a:avLst/>
              </a:prstGeom>
              <a:blipFill>
                <a:blip r:embed="rId10"/>
                <a:stretch>
                  <a:fillRect b="-229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/>
          <p:cNvSpPr/>
          <p:nvPr/>
        </p:nvSpPr>
        <p:spPr>
          <a:xfrm flipH="1">
            <a:off x="196555" y="183824"/>
            <a:ext cx="65090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What is the problem of JS divergence?</a:t>
            </a:r>
            <a:endParaRPr kumimoji="0" lang="zh-TW" altLang="en-US" sz="28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90C42ECD-A0CB-4677-B9DC-007332951B29}"/>
              </a:ext>
            </a:extLst>
          </p:cNvPr>
          <p:cNvCxnSpPr/>
          <p:nvPr/>
        </p:nvCxnSpPr>
        <p:spPr>
          <a:xfrm>
            <a:off x="991013" y="2774360"/>
            <a:ext cx="695877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「打叉 png」的圖片搜尋結果">
            <a:extLst>
              <a:ext uri="{FF2B5EF4-FFF2-40B4-BE49-F238E27FC236}">
                <a16:creationId xmlns:a16="http://schemas.microsoft.com/office/drawing/2014/main" id="{9B105D98-3114-4C49-8529-8013111D9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5398" y="2468969"/>
            <a:ext cx="571453" cy="571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EF2AC0A6-FF71-473E-B472-670A5D37EE6B}"/>
                  </a:ext>
                </a:extLst>
              </p:cNvPr>
              <p:cNvSpPr txBox="1"/>
              <p:nvPr/>
            </p:nvSpPr>
            <p:spPr>
              <a:xfrm>
                <a:off x="713429" y="4361245"/>
                <a:ext cx="1888850" cy="7988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𝑊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0</m:t>
                                  </m:r>
                                </m:sub>
                              </m:sSub>
                            </m:sub>
                          </m:s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𝑑𝑎𝑡𝑎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en-US" altLang="zh-TW" sz="2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新細明體" panose="02020500000000000000" pitchFamily="18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EF2AC0A6-FF71-473E-B472-670A5D37E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429" y="4361245"/>
                <a:ext cx="1888850" cy="798873"/>
              </a:xfrm>
              <a:prstGeom prst="rect">
                <a:avLst/>
              </a:prstGeom>
              <a:blipFill>
                <a:blip r:embed="rId12"/>
                <a:stretch>
                  <a:fillRect b="-610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C5382ED2-4C63-4448-B685-7D55E258B5AE}"/>
                  </a:ext>
                </a:extLst>
              </p:cNvPr>
              <p:cNvSpPr txBox="1"/>
              <p:nvPr/>
            </p:nvSpPr>
            <p:spPr>
              <a:xfrm>
                <a:off x="3490291" y="4408135"/>
                <a:ext cx="1960217" cy="8113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𝑊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1</m:t>
                                  </m:r>
                                </m:sub>
                              </m:sSub>
                            </m:sub>
                          </m:s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𝑑𝑎𝑡𝑎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en-US" altLang="zh-TW" sz="2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新細明體" panose="02020500000000000000" pitchFamily="18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C5382ED2-4C63-4448-B685-7D55E258B5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0291" y="4408135"/>
                <a:ext cx="1960217" cy="811376"/>
              </a:xfrm>
              <a:prstGeom prst="rect">
                <a:avLst/>
              </a:prstGeom>
              <a:blipFill>
                <a:blip r:embed="rId13"/>
                <a:stretch>
                  <a:fillRect b="-375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字方塊 30">
                <a:extLst>
                  <a:ext uri="{FF2B5EF4-FFF2-40B4-BE49-F238E27FC236}">
                    <a16:creationId xmlns:a16="http://schemas.microsoft.com/office/drawing/2014/main" id="{682C4B90-6072-486B-964C-BFC894D528ED}"/>
                  </a:ext>
                </a:extLst>
              </p:cNvPr>
              <p:cNvSpPr txBox="1"/>
              <p:nvPr/>
            </p:nvSpPr>
            <p:spPr>
              <a:xfrm>
                <a:off x="6389396" y="4436025"/>
                <a:ext cx="2174570" cy="7988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𝑊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1</m:t>
                                  </m:r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00</m:t>
                                  </m:r>
                                </m:sub>
                              </m:sSub>
                            </m:sub>
                          </m:s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𝑑𝑎𝑡𝑎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en-US" altLang="zh-TW" sz="2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新細明體" panose="02020500000000000000" pitchFamily="18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=0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31" name="文字方塊 30">
                <a:extLst>
                  <a:ext uri="{FF2B5EF4-FFF2-40B4-BE49-F238E27FC236}">
                    <a16:creationId xmlns:a16="http://schemas.microsoft.com/office/drawing/2014/main" id="{682C4B90-6072-486B-964C-BFC894D528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9396" y="4436025"/>
                <a:ext cx="2174570" cy="798873"/>
              </a:xfrm>
              <a:prstGeom prst="rect">
                <a:avLst/>
              </a:prstGeom>
              <a:blipFill>
                <a:blip r:embed="rId14"/>
                <a:stretch>
                  <a:fillRect b="-229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B8E4443B-1E9B-424F-BF65-303F18F59A3F}"/>
              </a:ext>
            </a:extLst>
          </p:cNvPr>
          <p:cNvCxnSpPr/>
          <p:nvPr/>
        </p:nvCxnSpPr>
        <p:spPr>
          <a:xfrm>
            <a:off x="1079416" y="5654903"/>
            <a:ext cx="695877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CFBB1631-E32D-42EF-8A48-7D270C4CB5F7}"/>
                  </a:ext>
                </a:extLst>
              </p:cNvPr>
              <p:cNvSpPr txBox="1"/>
              <p:nvPr/>
            </p:nvSpPr>
            <p:spPr>
              <a:xfrm>
                <a:off x="1700694" y="1386792"/>
                <a:ext cx="389466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CFBB1631-E32D-42EF-8A48-7D270C4CB5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0694" y="1386792"/>
                <a:ext cx="389466" cy="369332"/>
              </a:xfrm>
              <a:prstGeom prst="rect">
                <a:avLst/>
              </a:prstGeom>
              <a:blipFill>
                <a:blip r:embed="rId16"/>
                <a:stretch>
                  <a:fillRect l="-18750" r="-6250" b="-131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字方塊 34">
                <a:extLst>
                  <a:ext uri="{FF2B5EF4-FFF2-40B4-BE49-F238E27FC236}">
                    <a16:creationId xmlns:a16="http://schemas.microsoft.com/office/drawing/2014/main" id="{EEC67275-D08E-42EA-B0F5-65B798945FA2}"/>
                  </a:ext>
                </a:extLst>
              </p:cNvPr>
              <p:cNvSpPr txBox="1"/>
              <p:nvPr/>
            </p:nvSpPr>
            <p:spPr>
              <a:xfrm>
                <a:off x="4364070" y="1410376"/>
                <a:ext cx="389466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35" name="文字方塊 34">
                <a:extLst>
                  <a:ext uri="{FF2B5EF4-FFF2-40B4-BE49-F238E27FC236}">
                    <a16:creationId xmlns:a16="http://schemas.microsoft.com/office/drawing/2014/main" id="{EEC67275-D08E-42EA-B0F5-65B798945F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4070" y="1410376"/>
                <a:ext cx="389466" cy="369332"/>
              </a:xfrm>
              <a:prstGeom prst="rect">
                <a:avLst/>
              </a:prstGeom>
              <a:blipFill>
                <a:blip r:embed="rId17"/>
                <a:stretch>
                  <a:fillRect l="-18750" r="-4688" b="-131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文字方塊 35">
            <a:extLst>
              <a:ext uri="{FF2B5EF4-FFF2-40B4-BE49-F238E27FC236}">
                <a16:creationId xmlns:a16="http://schemas.microsoft.com/office/drawing/2014/main" id="{9C6FC397-18DB-4C4F-8381-1A84A550AB4B}"/>
              </a:ext>
            </a:extLst>
          </p:cNvPr>
          <p:cNvSpPr txBox="1"/>
          <p:nvPr/>
        </p:nvSpPr>
        <p:spPr>
          <a:xfrm rot="10800000">
            <a:off x="5431046" y="3402355"/>
            <a:ext cx="942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……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9BF65B47-17AE-42CF-8655-5F42F413DAC9}"/>
              </a:ext>
            </a:extLst>
          </p:cNvPr>
          <p:cNvSpPr txBox="1"/>
          <p:nvPr/>
        </p:nvSpPr>
        <p:spPr>
          <a:xfrm rot="10800000">
            <a:off x="5459852" y="4582990"/>
            <a:ext cx="942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……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3105B3DC-1CA4-4D03-93A2-63774F35CF35}"/>
              </a:ext>
            </a:extLst>
          </p:cNvPr>
          <p:cNvSpPr txBox="1"/>
          <p:nvPr/>
        </p:nvSpPr>
        <p:spPr>
          <a:xfrm>
            <a:off x="4973429" y="4977643"/>
            <a:ext cx="972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Better!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C522015-F1DC-400C-AF90-AA5A2481D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6324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31" grpId="0"/>
      <p:bldP spid="37" grpId="0"/>
      <p:bldP spid="3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55BD59-74C9-4AE2-9A79-2C0030DAC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4AFB31D-2339-4104-9E8A-FB00FAE62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6603D5D-1897-4737-A52A-6F16D2F23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44</a:t>
            </a:fld>
            <a:endParaRPr lang="zh-TW" altLang="en-US"/>
          </a:p>
        </p:txBody>
      </p:sp>
      <p:pic>
        <p:nvPicPr>
          <p:cNvPr id="2050" name="Picture 2" descr="Darwin's greatest discovery: Design without designer | PNAS">
            <a:extLst>
              <a:ext uri="{FF2B5EF4-FFF2-40B4-BE49-F238E27FC236}">
                <a16:creationId xmlns:a16="http://schemas.microsoft.com/office/drawing/2014/main" id="{178856DF-3E26-4D18-9903-BD8381702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72" y="2637584"/>
            <a:ext cx="7886700" cy="3642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81D71408-0D3C-491F-AEC4-210713D66C00}"/>
              </a:ext>
            </a:extLst>
          </p:cNvPr>
          <p:cNvCxnSpPr/>
          <p:nvPr/>
        </p:nvCxnSpPr>
        <p:spPr>
          <a:xfrm flipH="1">
            <a:off x="2458723" y="1275392"/>
            <a:ext cx="0" cy="1003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BAC46001-099A-4D07-B67B-ECCF7E09EBCF}"/>
              </a:ext>
            </a:extLst>
          </p:cNvPr>
          <p:cNvCxnSpPr/>
          <p:nvPr/>
        </p:nvCxnSpPr>
        <p:spPr>
          <a:xfrm flipH="1">
            <a:off x="1178994" y="1275831"/>
            <a:ext cx="0" cy="100330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FDE3D31E-D785-4F9C-8F2F-0819B8725DBC}"/>
                  </a:ext>
                </a:extLst>
              </p:cNvPr>
              <p:cNvSpPr txBox="1"/>
              <p:nvPr/>
            </p:nvSpPr>
            <p:spPr>
              <a:xfrm>
                <a:off x="2487209" y="1627030"/>
                <a:ext cx="77059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FDE3D31E-D785-4F9C-8F2F-0819B8725D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7209" y="1627030"/>
                <a:ext cx="770596" cy="369332"/>
              </a:xfrm>
              <a:prstGeom prst="rect">
                <a:avLst/>
              </a:prstGeom>
              <a:blipFill>
                <a:blip r:embed="rId3"/>
                <a:stretch>
                  <a:fillRect l="-8730" r="-3968" b="-16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7784EDAD-C9E7-4E05-ADE9-702CB022B346}"/>
                  </a:ext>
                </a:extLst>
              </p:cNvPr>
              <p:cNvSpPr txBox="1"/>
              <p:nvPr/>
            </p:nvSpPr>
            <p:spPr>
              <a:xfrm>
                <a:off x="596553" y="1580976"/>
                <a:ext cx="494687" cy="403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7784EDAD-C9E7-4E05-ADE9-702CB022B3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553" y="1580976"/>
                <a:ext cx="494687" cy="403124"/>
              </a:xfrm>
              <a:prstGeom prst="rect">
                <a:avLst/>
              </a:prstGeom>
              <a:blipFill>
                <a:blip r:embed="rId4"/>
                <a:stretch>
                  <a:fillRect l="-14815" b="-1212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7BBAD5D5-C49A-469A-84E1-F7446A6D0024}"/>
              </a:ext>
            </a:extLst>
          </p:cNvPr>
          <p:cNvCxnSpPr>
            <a:cxnSpLocks/>
          </p:cNvCxnSpPr>
          <p:nvPr/>
        </p:nvCxnSpPr>
        <p:spPr>
          <a:xfrm>
            <a:off x="4774301" y="1290026"/>
            <a:ext cx="0" cy="10722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EAB8FC65-C044-4D2F-AC91-201CF4E5A23D}"/>
              </a:ext>
            </a:extLst>
          </p:cNvPr>
          <p:cNvCxnSpPr>
            <a:cxnSpLocks/>
          </p:cNvCxnSpPr>
          <p:nvPr/>
        </p:nvCxnSpPr>
        <p:spPr>
          <a:xfrm>
            <a:off x="4248436" y="1290026"/>
            <a:ext cx="0" cy="1072257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858414D3-F76B-4461-950B-16BB931FFFF4}"/>
                  </a:ext>
                </a:extLst>
              </p:cNvPr>
              <p:cNvSpPr txBox="1"/>
              <p:nvPr/>
            </p:nvSpPr>
            <p:spPr>
              <a:xfrm>
                <a:off x="4840529" y="1629033"/>
                <a:ext cx="77059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858414D3-F76B-4461-950B-16BB931FFF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0529" y="1629033"/>
                <a:ext cx="770596" cy="369332"/>
              </a:xfrm>
              <a:prstGeom prst="rect">
                <a:avLst/>
              </a:prstGeom>
              <a:blipFill>
                <a:blip r:embed="rId5"/>
                <a:stretch>
                  <a:fillRect l="-8730" r="-3968" b="-147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0F87C88A-F131-45D9-B54D-4487B1A32CA0}"/>
                  </a:ext>
                </a:extLst>
              </p:cNvPr>
              <p:cNvSpPr txBox="1"/>
              <p:nvPr/>
            </p:nvSpPr>
            <p:spPr>
              <a:xfrm>
                <a:off x="3620193" y="1629033"/>
                <a:ext cx="494687" cy="4010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0F87C88A-F131-45D9-B54D-4487B1A32C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0193" y="1629033"/>
                <a:ext cx="494687" cy="401072"/>
              </a:xfrm>
              <a:prstGeom prst="rect">
                <a:avLst/>
              </a:prstGeom>
              <a:blipFill>
                <a:blip r:embed="rId6"/>
                <a:stretch>
                  <a:fillRect l="-14815" b="-1212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5A3E12C9-1EDB-4B53-B575-902D3C23F7CC}"/>
              </a:ext>
            </a:extLst>
          </p:cNvPr>
          <p:cNvCxnSpPr>
            <a:cxnSpLocks/>
          </p:cNvCxnSpPr>
          <p:nvPr/>
        </p:nvCxnSpPr>
        <p:spPr>
          <a:xfrm flipH="1">
            <a:off x="7802293" y="1365031"/>
            <a:ext cx="0" cy="9371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332F7645-0778-4489-9F3D-B25051D9A4F6}"/>
              </a:ext>
            </a:extLst>
          </p:cNvPr>
          <p:cNvCxnSpPr>
            <a:cxnSpLocks/>
          </p:cNvCxnSpPr>
          <p:nvPr/>
        </p:nvCxnSpPr>
        <p:spPr>
          <a:xfrm>
            <a:off x="7751147" y="1365031"/>
            <a:ext cx="0" cy="937125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文字方塊 15">
                <a:extLst>
                  <a:ext uri="{FF2B5EF4-FFF2-40B4-BE49-F238E27FC236}">
                    <a16:creationId xmlns:a16="http://schemas.microsoft.com/office/drawing/2014/main" id="{5E967644-2888-48A0-91A0-10B0D139BF35}"/>
                  </a:ext>
                </a:extLst>
              </p:cNvPr>
              <p:cNvSpPr txBox="1"/>
              <p:nvPr/>
            </p:nvSpPr>
            <p:spPr>
              <a:xfrm>
                <a:off x="7894970" y="1682015"/>
                <a:ext cx="77059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16" name="文字方塊 15">
                <a:extLst>
                  <a:ext uri="{FF2B5EF4-FFF2-40B4-BE49-F238E27FC236}">
                    <a16:creationId xmlns:a16="http://schemas.microsoft.com/office/drawing/2014/main" id="{5E967644-2888-48A0-91A0-10B0D139BF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4970" y="1682015"/>
                <a:ext cx="770596" cy="369332"/>
              </a:xfrm>
              <a:prstGeom prst="rect">
                <a:avLst/>
              </a:prstGeom>
              <a:blipFill>
                <a:blip r:embed="rId7"/>
                <a:stretch>
                  <a:fillRect l="-8661" r="-3150" b="-147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文字方塊 16">
                <a:extLst>
                  <a:ext uri="{FF2B5EF4-FFF2-40B4-BE49-F238E27FC236}">
                    <a16:creationId xmlns:a16="http://schemas.microsoft.com/office/drawing/2014/main" id="{38C8F2A9-79FB-4252-A624-6193D1DB637C}"/>
                  </a:ext>
                </a:extLst>
              </p:cNvPr>
              <p:cNvSpPr txBox="1"/>
              <p:nvPr/>
            </p:nvSpPr>
            <p:spPr>
              <a:xfrm>
                <a:off x="6984101" y="1648223"/>
                <a:ext cx="715901" cy="403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𝐺</m:t>
                              </m:r>
                            </m:e>
                            <m:sub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100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17" name="文字方塊 16">
                <a:extLst>
                  <a:ext uri="{FF2B5EF4-FFF2-40B4-BE49-F238E27FC236}">
                    <a16:creationId xmlns:a16="http://schemas.microsoft.com/office/drawing/2014/main" id="{38C8F2A9-79FB-4252-A624-6193D1DB63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4101" y="1648223"/>
                <a:ext cx="715901" cy="403124"/>
              </a:xfrm>
              <a:prstGeom prst="rect">
                <a:avLst/>
              </a:prstGeom>
              <a:blipFill>
                <a:blip r:embed="rId8"/>
                <a:stretch>
                  <a:fillRect l="-10256" b="-1044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文字方塊 17">
            <a:extLst>
              <a:ext uri="{FF2B5EF4-FFF2-40B4-BE49-F238E27FC236}">
                <a16:creationId xmlns:a16="http://schemas.microsoft.com/office/drawing/2014/main" id="{E005E615-E57E-413C-AB97-76EF4D97A910}"/>
              </a:ext>
            </a:extLst>
          </p:cNvPr>
          <p:cNvSpPr txBox="1"/>
          <p:nvPr/>
        </p:nvSpPr>
        <p:spPr>
          <a:xfrm rot="10800000">
            <a:off x="5798515" y="1742848"/>
            <a:ext cx="942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……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B25E8CD4-5BFB-402F-9689-8D3E29A50BCA}"/>
              </a:ext>
            </a:extLst>
          </p:cNvPr>
          <p:cNvCxnSpPr>
            <a:cxnSpLocks/>
          </p:cNvCxnSpPr>
          <p:nvPr/>
        </p:nvCxnSpPr>
        <p:spPr>
          <a:xfrm>
            <a:off x="1262200" y="1811696"/>
            <a:ext cx="1130296" cy="0"/>
          </a:xfrm>
          <a:prstGeom prst="straightConnector1">
            <a:avLst/>
          </a:prstGeom>
          <a:ln w="38100"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BE13F775-49A3-41B0-B7F2-22E4E2AC1BBE}"/>
              </a:ext>
            </a:extLst>
          </p:cNvPr>
          <p:cNvCxnSpPr>
            <a:cxnSpLocks/>
          </p:cNvCxnSpPr>
          <p:nvPr/>
        </p:nvCxnSpPr>
        <p:spPr>
          <a:xfrm>
            <a:off x="4319011" y="1851974"/>
            <a:ext cx="365473" cy="0"/>
          </a:xfrm>
          <a:prstGeom prst="straightConnector1">
            <a:avLst/>
          </a:prstGeom>
          <a:ln w="38100"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275F4A34-76D0-4A67-83B3-DE3FB2BB6A52}"/>
              </a:ext>
            </a:extLst>
          </p:cNvPr>
          <p:cNvSpPr/>
          <p:nvPr/>
        </p:nvSpPr>
        <p:spPr>
          <a:xfrm flipH="1">
            <a:off x="196555" y="183824"/>
            <a:ext cx="65090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What is the problem of JS divergence?</a:t>
            </a:r>
            <a:endParaRPr kumimoji="0" lang="zh-TW" altLang="en-US" sz="28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0846B803-8451-4776-8D05-54B0526CC099}"/>
                  </a:ext>
                </a:extLst>
              </p:cNvPr>
              <p:cNvSpPr txBox="1"/>
              <p:nvPr/>
            </p:nvSpPr>
            <p:spPr>
              <a:xfrm>
                <a:off x="1700694" y="1386792"/>
                <a:ext cx="389466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0846B803-8451-4776-8D05-54B0526CC0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0694" y="1386792"/>
                <a:ext cx="389466" cy="369332"/>
              </a:xfrm>
              <a:prstGeom prst="rect">
                <a:avLst/>
              </a:prstGeom>
              <a:blipFill>
                <a:blip r:embed="rId9"/>
                <a:stretch>
                  <a:fillRect l="-18750" r="-6250" b="-131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1AB7F927-E24C-49F5-8C46-943193BAFE09}"/>
                  </a:ext>
                </a:extLst>
              </p:cNvPr>
              <p:cNvSpPr txBox="1"/>
              <p:nvPr/>
            </p:nvSpPr>
            <p:spPr>
              <a:xfrm>
                <a:off x="4364070" y="1410376"/>
                <a:ext cx="389466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𝑑</m:t>
                          </m:r>
                        </m:e>
                        <m:sub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1AB7F927-E24C-49F5-8C46-943193BAFE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4070" y="1410376"/>
                <a:ext cx="389466" cy="369332"/>
              </a:xfrm>
              <a:prstGeom prst="rect">
                <a:avLst/>
              </a:prstGeom>
              <a:blipFill>
                <a:blip r:embed="rId10"/>
                <a:stretch>
                  <a:fillRect l="-18750" r="-4688" b="-131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:a16="http://schemas.microsoft.com/office/drawing/2014/main" id="{15116CF3-A15B-420B-BF91-E698EA297ED9}"/>
              </a:ext>
            </a:extLst>
          </p:cNvPr>
          <p:cNvSpPr/>
          <p:nvPr/>
        </p:nvSpPr>
        <p:spPr>
          <a:xfrm>
            <a:off x="1879099" y="2637584"/>
            <a:ext cx="4668658" cy="37187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C395ABA4-B696-4911-9D84-1F91CAAC46E0}"/>
              </a:ext>
            </a:extLst>
          </p:cNvPr>
          <p:cNvSpPr txBox="1"/>
          <p:nvPr/>
        </p:nvSpPr>
        <p:spPr>
          <a:xfrm>
            <a:off x="929258" y="6393868"/>
            <a:ext cx="72498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https://www.pnas.org/content/104/suppl_1/8567.figures-only</a:t>
            </a:r>
          </a:p>
        </p:txBody>
      </p:sp>
    </p:spTree>
    <p:extLst>
      <p:ext uri="{BB962C8B-B14F-4D97-AF65-F5344CB8AC3E}">
        <p14:creationId xmlns:p14="http://schemas.microsoft.com/office/powerpoint/2010/main" val="3056653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WGAN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/>
              <p:cNvSpPr txBox="1"/>
              <p:nvPr/>
            </p:nvSpPr>
            <p:spPr>
              <a:xfrm>
                <a:off x="1184482" y="2417649"/>
                <a:ext cx="6879576" cy="6408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8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max</m:t>
                              </m:r>
                            </m:e>
                            <m:lim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∈1−</m:t>
                              </m:r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𝐿𝑖𝑝𝑠𝑐h𝑖𝑡𝑧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𝑥</m:t>
                                  </m:r>
                                  <m:r>
                                    <a:rPr kumimoji="0" lang="en-US" altLang="zh-TW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~</m:t>
                                  </m:r>
                                  <m:sSub>
                                    <m:sSubPr>
                                      <m:ctrlP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kumimoji="0" lang="en-US" altLang="zh-TW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𝑑𝑎𝑡𝑎</m:t>
                                      </m:r>
                                    </m:sub>
                                  </m:sSub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0" lang="en-US" altLang="zh-TW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kumimoji="0" lang="en-US" altLang="zh-TW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0" lang="en-US" altLang="zh-TW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𝑥</m:t>
                                  </m:r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~</m:t>
                                  </m:r>
                                  <m:sSub>
                                    <m:sSubPr>
                                      <m:ctrlP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kumimoji="0" lang="en-US" altLang="zh-TW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𝐺</m:t>
                                      </m:r>
                                    </m:sub>
                                  </m:sSub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1" name="文字方塊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4482" y="2417649"/>
                <a:ext cx="6879576" cy="64081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5FC1887-A0A0-4A2A-B7BF-F2A420D75F7A}"/>
                  </a:ext>
                </a:extLst>
              </p:cNvPr>
              <p:cNvSpPr/>
              <p:nvPr/>
            </p:nvSpPr>
            <p:spPr>
              <a:xfrm>
                <a:off x="585383" y="1473040"/>
                <a:ext cx="8018349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Evaluate W</a:t>
                </a:r>
                <a:r>
                  <a:rPr kumimoji="0" lang="zh-TW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asserstein distance </a:t>
                </a: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TW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</m:e>
                      <m:sub>
                        <m:r>
                          <a:rPr kumimoji="0" lang="en-US" altLang="zh-TW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𝐺</m:t>
                        </m:r>
                      </m:sub>
                    </m:sSub>
                  </m:oMath>
                </a14:m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 </a:t>
                </a:r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5FC1887-A0A0-4A2A-B7BF-F2A420D75F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383" y="1473040"/>
                <a:ext cx="8018349" cy="523220"/>
              </a:xfrm>
              <a:prstGeom prst="rect">
                <a:avLst/>
              </a:prstGeom>
              <a:blipFill>
                <a:blip r:embed="rId4"/>
                <a:stretch>
                  <a:fillRect l="-1521" t="-11765" b="-3411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箭號: 向下 17">
            <a:extLst>
              <a:ext uri="{FF2B5EF4-FFF2-40B4-BE49-F238E27FC236}">
                <a16:creationId xmlns:a16="http://schemas.microsoft.com/office/drawing/2014/main" id="{2B23E36E-CE9F-41A6-B281-742E6BA991BE}"/>
              </a:ext>
            </a:extLst>
          </p:cNvPr>
          <p:cNvSpPr/>
          <p:nvPr/>
        </p:nvSpPr>
        <p:spPr>
          <a:xfrm flipV="1">
            <a:off x="4746458" y="2135882"/>
            <a:ext cx="530799" cy="2661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9" name="箭號: 向下 18">
            <a:extLst>
              <a:ext uri="{FF2B5EF4-FFF2-40B4-BE49-F238E27FC236}">
                <a16:creationId xmlns:a16="http://schemas.microsoft.com/office/drawing/2014/main" id="{B740A4E6-4369-4E16-B626-5B28C10D25B6}"/>
              </a:ext>
            </a:extLst>
          </p:cNvPr>
          <p:cNvSpPr/>
          <p:nvPr/>
        </p:nvSpPr>
        <p:spPr>
          <a:xfrm>
            <a:off x="7014114" y="2174136"/>
            <a:ext cx="530799" cy="2661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6CC324FD-01F2-4073-84F1-89957F35BAA9}"/>
              </a:ext>
            </a:extLst>
          </p:cNvPr>
          <p:cNvCxnSpPr/>
          <p:nvPr/>
        </p:nvCxnSpPr>
        <p:spPr>
          <a:xfrm>
            <a:off x="1588008" y="3066419"/>
            <a:ext cx="1470581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8CB0B3A2-78AD-40D4-A4AE-81FDF1603A56}"/>
              </a:ext>
            </a:extLst>
          </p:cNvPr>
          <p:cNvSpPr txBox="1"/>
          <p:nvPr/>
        </p:nvSpPr>
        <p:spPr>
          <a:xfrm>
            <a:off x="4961007" y="3248170"/>
            <a:ext cx="4773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How to fulfill this constraint?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85096C69-3758-4740-BB96-B9A01958F545}"/>
              </a:ext>
            </a:extLst>
          </p:cNvPr>
          <p:cNvSpPr txBox="1"/>
          <p:nvPr/>
        </p:nvSpPr>
        <p:spPr>
          <a:xfrm>
            <a:off x="1221153" y="3248170"/>
            <a:ext cx="3640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 has to be smooth enough.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C6637A1B-6FFD-4C60-8943-DA5E0CE1D33D}"/>
              </a:ext>
            </a:extLst>
          </p:cNvPr>
          <p:cNvGrpSpPr/>
          <p:nvPr/>
        </p:nvGrpSpPr>
        <p:grpSpPr>
          <a:xfrm>
            <a:off x="4952085" y="5329167"/>
            <a:ext cx="3608951" cy="194716"/>
            <a:chOff x="2912406" y="6388647"/>
            <a:chExt cx="3608951" cy="194716"/>
          </a:xfrm>
        </p:grpSpPr>
        <p:cxnSp>
          <p:nvCxnSpPr>
            <p:cNvPr id="31" name="直線接點 30">
              <a:extLst>
                <a:ext uri="{FF2B5EF4-FFF2-40B4-BE49-F238E27FC236}">
                  <a16:creationId xmlns:a16="http://schemas.microsoft.com/office/drawing/2014/main" id="{C5E4F36E-365F-4830-ABC7-0561817E956C}"/>
                </a:ext>
              </a:extLst>
            </p:cNvPr>
            <p:cNvCxnSpPr>
              <a:cxnSpLocks/>
            </p:cNvCxnSpPr>
            <p:nvPr/>
          </p:nvCxnSpPr>
          <p:spPr>
            <a:xfrm>
              <a:off x="2912406" y="6497575"/>
              <a:ext cx="3608951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橢圓 31">
              <a:extLst>
                <a:ext uri="{FF2B5EF4-FFF2-40B4-BE49-F238E27FC236}">
                  <a16:creationId xmlns:a16="http://schemas.microsoft.com/office/drawing/2014/main" id="{A6ECBB43-A85C-4E31-8BBD-81D6ADB9716F}"/>
                </a:ext>
              </a:extLst>
            </p:cNvPr>
            <p:cNvSpPr/>
            <p:nvPr/>
          </p:nvSpPr>
          <p:spPr>
            <a:xfrm>
              <a:off x="5358789" y="6402261"/>
              <a:ext cx="171577" cy="171577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3" name="橢圓 32">
              <a:extLst>
                <a:ext uri="{FF2B5EF4-FFF2-40B4-BE49-F238E27FC236}">
                  <a16:creationId xmlns:a16="http://schemas.microsoft.com/office/drawing/2014/main" id="{64C39883-E990-43B1-8DE3-FEB4E9794E05}"/>
                </a:ext>
              </a:extLst>
            </p:cNvPr>
            <p:cNvSpPr/>
            <p:nvPr/>
          </p:nvSpPr>
          <p:spPr>
            <a:xfrm>
              <a:off x="5173669" y="6402260"/>
              <a:ext cx="171577" cy="171577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4" name="橢圓 33">
              <a:extLst>
                <a:ext uri="{FF2B5EF4-FFF2-40B4-BE49-F238E27FC236}">
                  <a16:creationId xmlns:a16="http://schemas.microsoft.com/office/drawing/2014/main" id="{15E1FE06-66B8-49E7-B148-F1DC802FA6B8}"/>
                </a:ext>
              </a:extLst>
            </p:cNvPr>
            <p:cNvSpPr/>
            <p:nvPr/>
          </p:nvSpPr>
          <p:spPr>
            <a:xfrm>
              <a:off x="5522997" y="6402259"/>
              <a:ext cx="171577" cy="171577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5" name="橢圓 34">
              <a:extLst>
                <a:ext uri="{FF2B5EF4-FFF2-40B4-BE49-F238E27FC236}">
                  <a16:creationId xmlns:a16="http://schemas.microsoft.com/office/drawing/2014/main" id="{3241F9B3-183E-46F4-A20C-FF87B03AEBFE}"/>
                </a:ext>
              </a:extLst>
            </p:cNvPr>
            <p:cNvSpPr/>
            <p:nvPr/>
          </p:nvSpPr>
          <p:spPr>
            <a:xfrm>
              <a:off x="4910129" y="6400217"/>
              <a:ext cx="171577" cy="171577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6" name="橢圓 35">
              <a:extLst>
                <a:ext uri="{FF2B5EF4-FFF2-40B4-BE49-F238E27FC236}">
                  <a16:creationId xmlns:a16="http://schemas.microsoft.com/office/drawing/2014/main" id="{9AA15CA0-48BA-40DC-9121-4CF4984C96D2}"/>
                </a:ext>
              </a:extLst>
            </p:cNvPr>
            <p:cNvSpPr/>
            <p:nvPr/>
          </p:nvSpPr>
          <p:spPr>
            <a:xfrm>
              <a:off x="5798500" y="6411786"/>
              <a:ext cx="171577" cy="171577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7" name="橢圓 36">
              <a:extLst>
                <a:ext uri="{FF2B5EF4-FFF2-40B4-BE49-F238E27FC236}">
                  <a16:creationId xmlns:a16="http://schemas.microsoft.com/office/drawing/2014/main" id="{9CD1C308-5485-4018-84F1-09A62F3B42BD}"/>
                </a:ext>
              </a:extLst>
            </p:cNvPr>
            <p:cNvSpPr/>
            <p:nvPr/>
          </p:nvSpPr>
          <p:spPr>
            <a:xfrm>
              <a:off x="3842131" y="6390691"/>
              <a:ext cx="171577" cy="171577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8" name="橢圓 37">
              <a:extLst>
                <a:ext uri="{FF2B5EF4-FFF2-40B4-BE49-F238E27FC236}">
                  <a16:creationId xmlns:a16="http://schemas.microsoft.com/office/drawing/2014/main" id="{F0A46824-20FA-4A1E-A9ED-F09CFFCF285D}"/>
                </a:ext>
              </a:extLst>
            </p:cNvPr>
            <p:cNvSpPr/>
            <p:nvPr/>
          </p:nvSpPr>
          <p:spPr>
            <a:xfrm>
              <a:off x="3657011" y="6390690"/>
              <a:ext cx="171577" cy="171577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9" name="橢圓 38">
              <a:extLst>
                <a:ext uri="{FF2B5EF4-FFF2-40B4-BE49-F238E27FC236}">
                  <a16:creationId xmlns:a16="http://schemas.microsoft.com/office/drawing/2014/main" id="{7BA99846-EE35-4564-908C-3FFA5E1D3D89}"/>
                </a:ext>
              </a:extLst>
            </p:cNvPr>
            <p:cNvSpPr/>
            <p:nvPr/>
          </p:nvSpPr>
          <p:spPr>
            <a:xfrm>
              <a:off x="4006339" y="6390689"/>
              <a:ext cx="171577" cy="171577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0" name="橢圓 39">
              <a:extLst>
                <a:ext uri="{FF2B5EF4-FFF2-40B4-BE49-F238E27FC236}">
                  <a16:creationId xmlns:a16="http://schemas.microsoft.com/office/drawing/2014/main" id="{C803E559-B97D-4A48-A384-19CC336106EA}"/>
                </a:ext>
              </a:extLst>
            </p:cNvPr>
            <p:cNvSpPr/>
            <p:nvPr/>
          </p:nvSpPr>
          <p:spPr>
            <a:xfrm>
              <a:off x="3393471" y="6388647"/>
              <a:ext cx="171577" cy="171577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1" name="橢圓 40">
              <a:extLst>
                <a:ext uri="{FF2B5EF4-FFF2-40B4-BE49-F238E27FC236}">
                  <a16:creationId xmlns:a16="http://schemas.microsoft.com/office/drawing/2014/main" id="{DA79FC19-DBEC-429A-AC8F-48A191D5B626}"/>
                </a:ext>
              </a:extLst>
            </p:cNvPr>
            <p:cNvSpPr/>
            <p:nvPr/>
          </p:nvSpPr>
          <p:spPr>
            <a:xfrm>
              <a:off x="4281842" y="6400216"/>
              <a:ext cx="171577" cy="171577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42" name="箭號: 向右 41">
            <a:extLst>
              <a:ext uri="{FF2B5EF4-FFF2-40B4-BE49-F238E27FC236}">
                <a16:creationId xmlns:a16="http://schemas.microsoft.com/office/drawing/2014/main" id="{8518A7AB-C2E1-4593-B75D-2E1670144851}"/>
              </a:ext>
            </a:extLst>
          </p:cNvPr>
          <p:cNvSpPr/>
          <p:nvPr/>
        </p:nvSpPr>
        <p:spPr>
          <a:xfrm rot="5400000" flipV="1">
            <a:off x="5657816" y="5918024"/>
            <a:ext cx="465229" cy="551543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3" name="箭號: 向右 42">
            <a:extLst>
              <a:ext uri="{FF2B5EF4-FFF2-40B4-BE49-F238E27FC236}">
                <a16:creationId xmlns:a16="http://schemas.microsoft.com/office/drawing/2014/main" id="{21493FCF-AB80-4033-8D39-C51DF308A2DE}"/>
              </a:ext>
            </a:extLst>
          </p:cNvPr>
          <p:cNvSpPr/>
          <p:nvPr/>
        </p:nvSpPr>
        <p:spPr>
          <a:xfrm rot="16200000">
            <a:off x="7217096" y="4283436"/>
            <a:ext cx="465229" cy="551543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55BC4CC4-C529-4A2E-9920-4BB8FC85DFE0}"/>
              </a:ext>
            </a:extLst>
          </p:cNvPr>
          <p:cNvSpPr txBox="1"/>
          <p:nvPr/>
        </p:nvSpPr>
        <p:spPr>
          <a:xfrm>
            <a:off x="7121385" y="4875058"/>
            <a:ext cx="798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real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34B78788-C323-4714-BB78-C8CA4E0E5755}"/>
                  </a:ext>
                </a:extLst>
              </p:cNvPr>
              <p:cNvSpPr txBox="1"/>
              <p:nvPr/>
            </p:nvSpPr>
            <p:spPr>
              <a:xfrm>
                <a:off x="4624270" y="6003155"/>
                <a:ext cx="655629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−</m:t>
                      </m:r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∞</m:t>
                      </m:r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34B78788-C323-4714-BB78-C8CA4E0E57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4270" y="6003155"/>
                <a:ext cx="655629" cy="43088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手繪多邊形: 圖案 46">
            <a:extLst>
              <a:ext uri="{FF2B5EF4-FFF2-40B4-BE49-F238E27FC236}">
                <a16:creationId xmlns:a16="http://schemas.microsoft.com/office/drawing/2014/main" id="{439F5446-986F-4AF8-B25A-0CE8B0E57109}"/>
              </a:ext>
            </a:extLst>
          </p:cNvPr>
          <p:cNvSpPr/>
          <p:nvPr/>
        </p:nvSpPr>
        <p:spPr>
          <a:xfrm>
            <a:off x="5149438" y="4300479"/>
            <a:ext cx="3251200" cy="2170704"/>
          </a:xfrm>
          <a:custGeom>
            <a:avLst/>
            <a:gdLst>
              <a:gd name="connsiteX0" fmla="*/ 0 w 3251200"/>
              <a:gd name="connsiteY0" fmla="*/ 1061073 h 2170704"/>
              <a:gd name="connsiteX1" fmla="*/ 377371 w 3251200"/>
              <a:gd name="connsiteY1" fmla="*/ 2048044 h 2170704"/>
              <a:gd name="connsiteX2" fmla="*/ 1045028 w 3251200"/>
              <a:gd name="connsiteY2" fmla="*/ 2120616 h 2170704"/>
              <a:gd name="connsiteX3" fmla="*/ 1335314 w 3251200"/>
              <a:gd name="connsiteY3" fmla="*/ 1728730 h 2170704"/>
              <a:gd name="connsiteX4" fmla="*/ 1799771 w 3251200"/>
              <a:gd name="connsiteY4" fmla="*/ 669187 h 2170704"/>
              <a:gd name="connsiteX5" fmla="*/ 2046514 w 3251200"/>
              <a:gd name="connsiteY5" fmla="*/ 88616 h 2170704"/>
              <a:gd name="connsiteX6" fmla="*/ 2510971 w 3251200"/>
              <a:gd name="connsiteY6" fmla="*/ 45073 h 2170704"/>
              <a:gd name="connsiteX7" fmla="*/ 2917371 w 3251200"/>
              <a:gd name="connsiteY7" fmla="*/ 509530 h 2170704"/>
              <a:gd name="connsiteX8" fmla="*/ 3251200 w 3251200"/>
              <a:gd name="connsiteY8" fmla="*/ 1627130 h 2170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51200" h="2170704">
                <a:moveTo>
                  <a:pt x="0" y="1061073"/>
                </a:moveTo>
                <a:cubicBezTo>
                  <a:pt x="101600" y="1466263"/>
                  <a:pt x="203200" y="1871454"/>
                  <a:pt x="377371" y="2048044"/>
                </a:cubicBezTo>
                <a:cubicBezTo>
                  <a:pt x="551542" y="2224634"/>
                  <a:pt x="885371" y="2173835"/>
                  <a:pt x="1045028" y="2120616"/>
                </a:cubicBezTo>
                <a:cubicBezTo>
                  <a:pt x="1204685" y="2067397"/>
                  <a:pt x="1209524" y="1970635"/>
                  <a:pt x="1335314" y="1728730"/>
                </a:cubicBezTo>
                <a:cubicBezTo>
                  <a:pt x="1461104" y="1486825"/>
                  <a:pt x="1681238" y="942539"/>
                  <a:pt x="1799771" y="669187"/>
                </a:cubicBezTo>
                <a:cubicBezTo>
                  <a:pt x="1918304" y="395835"/>
                  <a:pt x="1927981" y="192635"/>
                  <a:pt x="2046514" y="88616"/>
                </a:cubicBezTo>
                <a:cubicBezTo>
                  <a:pt x="2165047" y="-15403"/>
                  <a:pt x="2365828" y="-25079"/>
                  <a:pt x="2510971" y="45073"/>
                </a:cubicBezTo>
                <a:cubicBezTo>
                  <a:pt x="2656114" y="115225"/>
                  <a:pt x="2794000" y="245854"/>
                  <a:pt x="2917371" y="509530"/>
                </a:cubicBezTo>
                <a:cubicBezTo>
                  <a:pt x="3040742" y="773206"/>
                  <a:pt x="3145971" y="1200168"/>
                  <a:pt x="3251200" y="162713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FD7D6201-1507-4CBB-8EC3-3F53F9C1785B}"/>
              </a:ext>
            </a:extLst>
          </p:cNvPr>
          <p:cNvSpPr txBox="1"/>
          <p:nvPr/>
        </p:nvSpPr>
        <p:spPr>
          <a:xfrm>
            <a:off x="5233600" y="4869543"/>
            <a:ext cx="1558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generated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60A13274-3E82-4D4B-8705-C1B9C3243909}"/>
              </a:ext>
            </a:extLst>
          </p:cNvPr>
          <p:cNvSpPr txBox="1"/>
          <p:nvPr/>
        </p:nvSpPr>
        <p:spPr>
          <a:xfrm>
            <a:off x="6586815" y="5816816"/>
            <a:ext cx="798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D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文字方塊 49">
                <a:extLst>
                  <a:ext uri="{FF2B5EF4-FFF2-40B4-BE49-F238E27FC236}">
                    <a16:creationId xmlns:a16="http://schemas.microsoft.com/office/drawing/2014/main" id="{F93B83E1-627F-4827-BF19-9AA2A044F0D0}"/>
                  </a:ext>
                </a:extLst>
              </p:cNvPr>
              <p:cNvSpPr txBox="1"/>
              <p:nvPr/>
            </p:nvSpPr>
            <p:spPr>
              <a:xfrm>
                <a:off x="7247378" y="3912583"/>
                <a:ext cx="387927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∞</m:t>
                      </m:r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50" name="文字方塊 49">
                <a:extLst>
                  <a:ext uri="{FF2B5EF4-FFF2-40B4-BE49-F238E27FC236}">
                    <a16:creationId xmlns:a16="http://schemas.microsoft.com/office/drawing/2014/main" id="{F93B83E1-627F-4827-BF19-9AA2A044F0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7378" y="3912583"/>
                <a:ext cx="387927" cy="43088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文字方塊 19">
            <a:extLst>
              <a:ext uri="{FF2B5EF4-FFF2-40B4-BE49-F238E27FC236}">
                <a16:creationId xmlns:a16="http://schemas.microsoft.com/office/drawing/2014/main" id="{75BDAB3D-492C-4B1D-B977-EF06035D2853}"/>
              </a:ext>
            </a:extLst>
          </p:cNvPr>
          <p:cNvSpPr txBox="1"/>
          <p:nvPr/>
        </p:nvSpPr>
        <p:spPr>
          <a:xfrm>
            <a:off x="601751" y="4274894"/>
            <a:ext cx="40338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Without the constraint, the training of D will not converge.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文字方塊 50">
                <a:extLst>
                  <a:ext uri="{FF2B5EF4-FFF2-40B4-BE49-F238E27FC236}">
                    <a16:creationId xmlns:a16="http://schemas.microsoft.com/office/drawing/2014/main" id="{E459AB0A-7771-4447-BCFB-7AA4238178DD}"/>
                  </a:ext>
                </a:extLst>
              </p:cNvPr>
              <p:cNvSpPr txBox="1"/>
              <p:nvPr/>
            </p:nvSpPr>
            <p:spPr>
              <a:xfrm>
                <a:off x="603564" y="5378559"/>
                <a:ext cx="403384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Keeping the D smooth forces D(x) become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∞</m:t>
                    </m:r>
                  </m:oMath>
                </a14:m>
                <a:r>
                  <a:rPr kumimoji="0" lang="zh-TW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and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−</m:t>
                    </m:r>
                    <m:r>
                      <a:rPr kumimoji="0" lang="en-US" altLang="zh-TW" sz="2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∞</m:t>
                    </m:r>
                  </m:oMath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51" name="文字方塊 50">
                <a:extLst>
                  <a:ext uri="{FF2B5EF4-FFF2-40B4-BE49-F238E27FC236}">
                    <a16:creationId xmlns:a16="http://schemas.microsoft.com/office/drawing/2014/main" id="{E459AB0A-7771-4447-BCFB-7AA4238178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564" y="5378559"/>
                <a:ext cx="4033846" cy="830997"/>
              </a:xfrm>
              <a:prstGeom prst="rect">
                <a:avLst/>
              </a:prstGeom>
              <a:blipFill>
                <a:blip r:embed="rId8"/>
                <a:stretch>
                  <a:fillRect l="-2266" t="-5839" b="-1532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文字方塊 43">
            <a:extLst>
              <a:ext uri="{FF2B5EF4-FFF2-40B4-BE49-F238E27FC236}">
                <a16:creationId xmlns:a16="http://schemas.microsoft.com/office/drawing/2014/main" id="{3CAE8DE5-931C-41EE-BCC5-435DB6D98190}"/>
              </a:ext>
            </a:extLst>
          </p:cNvPr>
          <p:cNvSpPr txBox="1"/>
          <p:nvPr/>
        </p:nvSpPr>
        <p:spPr>
          <a:xfrm>
            <a:off x="5614659" y="221130"/>
            <a:ext cx="35293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https://arxiv.org/abs/1701.07875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43D3026-0EB8-49C6-9F16-7F792B9C5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8805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 animBg="1"/>
      <p:bldP spid="19" grpId="0" animBg="1"/>
      <p:bldP spid="15" grpId="0"/>
      <p:bldP spid="26" grpId="0"/>
      <p:bldP spid="42" grpId="0" animBg="1"/>
      <p:bldP spid="43" grpId="0" animBg="1"/>
      <p:bldP spid="45" grpId="0"/>
      <p:bldP spid="46" grpId="0"/>
      <p:bldP spid="46" grpId="1"/>
      <p:bldP spid="47" grpId="0" animBg="1"/>
      <p:bldP spid="48" grpId="0"/>
      <p:bldP spid="49" grpId="0"/>
      <p:bldP spid="50" grpId="0"/>
      <p:bldP spid="50" grpId="1"/>
      <p:bldP spid="20" grpId="0"/>
      <p:bldP spid="51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412CC7C1-B9E0-40E9-951E-5F1E38F490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04850" y="1216024"/>
                <a:ext cx="7886700" cy="5641975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dirty="0"/>
                  <a:t>Original WGAN </a:t>
                </a:r>
                <a14:m>
                  <m:oMath xmlns:m="http://schemas.openxmlformats.org/officeDocument/2006/math"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zh-TW" altLang="en-US" dirty="0"/>
                  <a:t> </a:t>
                </a:r>
                <a:r>
                  <a:rPr lang="en-US" altLang="zh-TW" dirty="0"/>
                  <a:t>Weight</a:t>
                </a:r>
              </a:p>
              <a:p>
                <a:endParaRPr lang="en-US" altLang="zh-TW" sz="1800" dirty="0">
                  <a:solidFill>
                    <a:srgbClr val="0000FF"/>
                  </a:solidFill>
                </a:endParaRPr>
              </a:p>
              <a:p>
                <a:endParaRPr lang="en-US" altLang="zh-TW" dirty="0"/>
              </a:p>
              <a:p>
                <a:r>
                  <a:rPr lang="en-US" altLang="zh-TW" dirty="0"/>
                  <a:t>Improved WGAN </a:t>
                </a:r>
                <a14:m>
                  <m:oMath xmlns:m="http://schemas.openxmlformats.org/officeDocument/2006/math">
                    <m:r>
                      <a:rPr lang="en-US" altLang="zh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zh-TW" altLang="en-US" dirty="0"/>
                  <a:t> </a:t>
                </a:r>
                <a:r>
                  <a:rPr lang="en-US" altLang="zh-TW" dirty="0"/>
                  <a:t>Gradient Penalty</a:t>
                </a:r>
                <a:endParaRPr lang="en-US" altLang="zh-TW" sz="1800" dirty="0">
                  <a:solidFill>
                    <a:srgbClr val="0000FF"/>
                  </a:solidFill>
                </a:endParaRPr>
              </a:p>
              <a:p>
                <a:endParaRPr lang="en-US" altLang="zh-TW" sz="1800" dirty="0">
                  <a:solidFill>
                    <a:srgbClr val="0000FF"/>
                  </a:solidFill>
                </a:endParaRPr>
              </a:p>
              <a:p>
                <a:endParaRPr lang="en-US" altLang="zh-TW" sz="1800" dirty="0">
                  <a:solidFill>
                    <a:srgbClr val="0000FF"/>
                  </a:solidFill>
                </a:endParaRPr>
              </a:p>
              <a:p>
                <a:endParaRPr lang="en-US" altLang="zh-TW" sz="1800" dirty="0">
                  <a:solidFill>
                    <a:srgbClr val="0000FF"/>
                  </a:solidFill>
                </a:endParaRPr>
              </a:p>
              <a:p>
                <a:endParaRPr lang="en-US" altLang="zh-TW" sz="1800" dirty="0">
                  <a:solidFill>
                    <a:srgbClr val="0000FF"/>
                  </a:solidFill>
                </a:endParaRPr>
              </a:p>
              <a:p>
                <a:endParaRPr lang="en-US" altLang="zh-TW" dirty="0"/>
              </a:p>
              <a:p>
                <a:endParaRPr lang="en-US" altLang="zh-TW" dirty="0"/>
              </a:p>
              <a:p>
                <a:r>
                  <a:rPr lang="en-US" altLang="zh-TW" dirty="0"/>
                  <a:t>Spectral Normalization </a:t>
                </a:r>
                <a14:m>
                  <m:oMath xmlns:m="http://schemas.openxmlformats.org/officeDocument/2006/math">
                    <m:r>
                      <a:rPr lang="en-US" altLang="zh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zh-TW" altLang="en-US" dirty="0"/>
                  <a:t> </a:t>
                </a:r>
                <a:r>
                  <a:rPr lang="en-US" altLang="zh-TW" dirty="0"/>
                  <a:t>Keep gradient norm smaller than 1 everywhere</a:t>
                </a:r>
                <a:endParaRPr lang="zh-TW" altLang="en-US" sz="18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412CC7C1-B9E0-40E9-951E-5F1E38F490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04850" y="1216024"/>
                <a:ext cx="7886700" cy="5641975"/>
              </a:xfrm>
              <a:blipFill>
                <a:blip r:embed="rId3"/>
                <a:stretch>
                  <a:fillRect l="-1392" t="-172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字方塊 3">
            <a:extLst>
              <a:ext uri="{FF2B5EF4-FFF2-40B4-BE49-F238E27FC236}">
                <a16:creationId xmlns:a16="http://schemas.microsoft.com/office/drawing/2014/main" id="{C1489551-513D-4839-8B3A-25376C30D23B}"/>
              </a:ext>
            </a:extLst>
          </p:cNvPr>
          <p:cNvSpPr txBox="1"/>
          <p:nvPr/>
        </p:nvSpPr>
        <p:spPr>
          <a:xfrm>
            <a:off x="1727832" y="1676210"/>
            <a:ext cx="5590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Force the parameters w between c and -c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D6C8E12-69BE-473A-BC03-9B572881D573}"/>
              </a:ext>
            </a:extLst>
          </p:cNvPr>
          <p:cNvSpPr txBox="1"/>
          <p:nvPr/>
        </p:nvSpPr>
        <p:spPr>
          <a:xfrm>
            <a:off x="1727832" y="2104102"/>
            <a:ext cx="8397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After parameter update, if w &gt; c, w = c; if w &lt; -c, w = -c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C180365F-D050-424F-8643-32D9AC6A52CF}"/>
              </a:ext>
            </a:extLst>
          </p:cNvPr>
          <p:cNvSpPr/>
          <p:nvPr/>
        </p:nvSpPr>
        <p:spPr>
          <a:xfrm>
            <a:off x="1165561" y="3252503"/>
            <a:ext cx="3956139" cy="2253575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0000FF"/>
            </a:solidFill>
          </a:ln>
          <a:effectLst>
            <a:softEdge rad="3048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6E19990A-5429-429C-BEB6-DE0B6C45158C}"/>
              </a:ext>
            </a:extLst>
          </p:cNvPr>
          <p:cNvSpPr/>
          <p:nvPr/>
        </p:nvSpPr>
        <p:spPr>
          <a:xfrm>
            <a:off x="297024" y="3289562"/>
            <a:ext cx="2223806" cy="225357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softEdge rad="3048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3A939FFE-B905-4BA3-89C1-9E26BEF0DCA2}"/>
              </a:ext>
            </a:extLst>
          </p:cNvPr>
          <p:cNvSpPr/>
          <p:nvPr/>
        </p:nvSpPr>
        <p:spPr>
          <a:xfrm>
            <a:off x="3970471" y="3215445"/>
            <a:ext cx="1373887" cy="2343663"/>
          </a:xfrm>
          <a:prstGeom prst="ellipse">
            <a:avLst/>
          </a:prstGeom>
          <a:gradFill>
            <a:gsLst>
              <a:gs pos="0">
                <a:schemeClr val="accent2">
                  <a:lumMod val="110000"/>
                  <a:satMod val="105000"/>
                  <a:tint val="67000"/>
                </a:schemeClr>
              </a:gs>
              <a:gs pos="50000">
                <a:schemeClr val="accent2">
                  <a:lumMod val="105000"/>
                  <a:satMod val="103000"/>
                  <a:tint val="73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</a:schemeClr>
              </a:gs>
            </a:gsLst>
          </a:gradFill>
          <a:ln>
            <a:noFill/>
          </a:ln>
          <a:effectLst>
            <a:softEdge rad="1270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5EFA3F89-1FB0-4C43-A8BF-CE26702239BB}"/>
              </a:ext>
            </a:extLst>
          </p:cNvPr>
          <p:cNvCxnSpPr>
            <a:cxnSpLocks/>
          </p:cNvCxnSpPr>
          <p:nvPr/>
        </p:nvCxnSpPr>
        <p:spPr>
          <a:xfrm flipH="1" flipV="1">
            <a:off x="3197850" y="3747951"/>
            <a:ext cx="418763" cy="4714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橢圓 19">
            <a:extLst>
              <a:ext uri="{FF2B5EF4-FFF2-40B4-BE49-F238E27FC236}">
                <a16:creationId xmlns:a16="http://schemas.microsoft.com/office/drawing/2014/main" id="{0E6CDE22-D178-4DAD-A276-89E8B32AB646}"/>
              </a:ext>
            </a:extLst>
          </p:cNvPr>
          <p:cNvSpPr/>
          <p:nvPr/>
        </p:nvSpPr>
        <p:spPr>
          <a:xfrm>
            <a:off x="1297803" y="4593994"/>
            <a:ext cx="220209" cy="231433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" name="橢圓 20">
            <a:extLst>
              <a:ext uri="{FF2B5EF4-FFF2-40B4-BE49-F238E27FC236}">
                <a16:creationId xmlns:a16="http://schemas.microsoft.com/office/drawing/2014/main" id="{71F870D7-D6A8-4962-B6A6-1935FD4A75A2}"/>
              </a:ext>
            </a:extLst>
          </p:cNvPr>
          <p:cNvSpPr/>
          <p:nvPr/>
        </p:nvSpPr>
        <p:spPr>
          <a:xfrm>
            <a:off x="4550922" y="3872498"/>
            <a:ext cx="220209" cy="231433"/>
          </a:xfrm>
          <a:prstGeom prst="ellipse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DC7392C6-F0C2-4B7F-BA5E-803D43B7F34D}"/>
              </a:ext>
            </a:extLst>
          </p:cNvPr>
          <p:cNvCxnSpPr>
            <a:cxnSpLocks/>
          </p:cNvCxnSpPr>
          <p:nvPr/>
        </p:nvCxnSpPr>
        <p:spPr>
          <a:xfrm flipV="1">
            <a:off x="1504549" y="4051704"/>
            <a:ext cx="2990875" cy="63678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CA1F3E8E-8271-4AD0-9205-F220C15F7535}"/>
              </a:ext>
            </a:extLst>
          </p:cNvPr>
          <p:cNvSpPr/>
          <p:nvPr/>
        </p:nvSpPr>
        <p:spPr>
          <a:xfrm>
            <a:off x="1184365" y="3204022"/>
            <a:ext cx="3833831" cy="531468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Keep the gradient close to 1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6E75E702-3740-40D2-BEF8-8F5E077DF803}"/>
                  </a:ext>
                </a:extLst>
              </p:cNvPr>
              <p:cNvSpPr txBox="1"/>
              <p:nvPr/>
            </p:nvSpPr>
            <p:spPr>
              <a:xfrm>
                <a:off x="1105207" y="319645"/>
                <a:ext cx="6879576" cy="6408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kumimoji="0" lang="en-US" altLang="zh-TW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US" altLang="zh-TW" sz="28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max</m:t>
                              </m:r>
                            </m:e>
                            <m:lim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𝐷</m:t>
                              </m:r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∈1−</m:t>
                              </m:r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𝐿𝑖𝑝𝑠𝑐h𝑖𝑡𝑧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𝑥</m:t>
                                  </m:r>
                                  <m:r>
                                    <a:rPr kumimoji="0" lang="en-US" altLang="zh-TW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~</m:t>
                                  </m:r>
                                  <m:sSub>
                                    <m:sSubPr>
                                      <m:ctrlP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kumimoji="0" lang="en-US" altLang="zh-TW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𝑑𝑎𝑡𝑎</m:t>
                                      </m:r>
                                    </m:sub>
                                  </m:sSub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0" lang="en-US" altLang="zh-TW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kumimoji="0" lang="en-US" altLang="zh-TW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0" lang="en-US" altLang="zh-TW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kumimoji="0" lang="en-US" altLang="zh-TW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𝑥</m:t>
                                  </m:r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~</m:t>
                                  </m:r>
                                  <m:sSub>
                                    <m:sSubPr>
                                      <m:ctrlP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kumimoji="0" lang="en-US" altLang="zh-TW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𝐺</m:t>
                                      </m:r>
                                    </m:sub>
                                  </m:sSub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zh-TW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0" lang="en-US" altLang="zh-TW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kumimoji="0" lang="zh-TW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6E75E702-3740-40D2-BEF8-8F5E077DF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5207" y="319645"/>
                <a:ext cx="6879576" cy="64081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文字方塊 24">
            <a:extLst>
              <a:ext uri="{FF2B5EF4-FFF2-40B4-BE49-F238E27FC236}">
                <a16:creationId xmlns:a16="http://schemas.microsoft.com/office/drawing/2014/main" id="{DE81AC3A-2C96-4B69-A4C1-B100C5CEE2A0}"/>
              </a:ext>
            </a:extLst>
          </p:cNvPr>
          <p:cNvSpPr txBox="1"/>
          <p:nvPr/>
        </p:nvSpPr>
        <p:spPr>
          <a:xfrm>
            <a:off x="4572000" y="4631869"/>
            <a:ext cx="1363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samples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8E84E12-DBF9-4F2C-90F6-DBD224244D29}"/>
              </a:ext>
            </a:extLst>
          </p:cNvPr>
          <p:cNvSpPr/>
          <p:nvPr/>
        </p:nvSpPr>
        <p:spPr>
          <a:xfrm>
            <a:off x="1105207" y="685800"/>
            <a:ext cx="1942793" cy="2873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0615D86E-7E76-4C73-B45F-481532E0B16B}"/>
              </a:ext>
            </a:extLst>
          </p:cNvPr>
          <p:cNvSpPr/>
          <p:nvPr/>
        </p:nvSpPr>
        <p:spPr>
          <a:xfrm>
            <a:off x="3470664" y="4138662"/>
            <a:ext cx="220209" cy="231433"/>
          </a:xfrm>
          <a:prstGeom prst="ellipse">
            <a:avLst/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E0E134C5-5B94-4819-967E-F7D1D36E13E3}"/>
              </a:ext>
            </a:extLst>
          </p:cNvPr>
          <p:cNvSpPr txBox="1"/>
          <p:nvPr/>
        </p:nvSpPr>
        <p:spPr>
          <a:xfrm>
            <a:off x="5522384" y="3136985"/>
            <a:ext cx="50665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https://arxiv.org/abs/1704.00028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DAE30C9-EC8A-4C19-BCB4-A99ECC2DF450}"/>
              </a:ext>
            </a:extLst>
          </p:cNvPr>
          <p:cNvSpPr txBox="1"/>
          <p:nvPr/>
        </p:nvSpPr>
        <p:spPr>
          <a:xfrm>
            <a:off x="5508226" y="6202369"/>
            <a:ext cx="54117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https://arxiv.org/abs/1802.05957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16ADB5F-B40E-4170-8840-E23C36F08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9400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/>
      <p:bldP spid="10" grpId="0" animBg="1"/>
      <p:bldP spid="11" grpId="0" animBg="1"/>
      <p:bldP spid="12" grpId="0" animBg="1"/>
      <p:bldP spid="20" grpId="0" animBg="1"/>
      <p:bldP spid="21" grpId="0" animBg="1"/>
      <p:bldP spid="29" grpId="0" animBg="1"/>
      <p:bldP spid="25" grpId="0"/>
      <p:bldP spid="2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6444EF-1415-4E77-82FD-0D073BE5A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GAN is still challenging …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B3B2E7-CB41-472E-819D-84EB19172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Generator and Discriminator needs to match each other 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棋逢敵手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pic>
        <p:nvPicPr>
          <p:cNvPr id="12290" name="Picture 2" descr="相關圖片">
            <a:extLst>
              <a:ext uri="{FF2B5EF4-FFF2-40B4-BE49-F238E27FC236}">
                <a16:creationId xmlns:a16="http://schemas.microsoft.com/office/drawing/2014/main" id="{0BE4ACF0-9CE7-4E4A-9F72-4766A61AD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2840601"/>
            <a:ext cx="3541694" cy="3506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「鳴人 佐助」的圖片搜尋結果">
            <a:extLst>
              <a:ext uri="{FF2B5EF4-FFF2-40B4-BE49-F238E27FC236}">
                <a16:creationId xmlns:a16="http://schemas.microsoft.com/office/drawing/2014/main" id="{271C7779-47A2-4EC6-8CBC-E70B41BD2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616" y="3086100"/>
            <a:ext cx="4301065" cy="3225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071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395CF9-79B1-4BB5-964F-703DEB2CA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GAN is still challenging …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FE2F6F4-4FC8-4885-AFF1-7146A9A03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48</a:t>
            </a:fld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5BCD960-3970-43DF-9ADF-346C2FC2E657}"/>
              </a:ext>
            </a:extLst>
          </p:cNvPr>
          <p:cNvSpPr txBox="1"/>
          <p:nvPr/>
        </p:nvSpPr>
        <p:spPr>
          <a:xfrm>
            <a:off x="1673678" y="1845011"/>
            <a:ext cx="5812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Generate fake images to fool discriminator </a:t>
            </a:r>
            <a:endParaRPr lang="zh-TW" altLang="en-US" sz="24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07432D7-E8D8-4481-B81B-8D8D195CC708}"/>
              </a:ext>
            </a:extLst>
          </p:cNvPr>
          <p:cNvSpPr txBox="1"/>
          <p:nvPr/>
        </p:nvSpPr>
        <p:spPr>
          <a:xfrm>
            <a:off x="1939018" y="5388789"/>
            <a:ext cx="5547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Tell the difference between real and fake</a:t>
            </a:r>
            <a:endParaRPr lang="zh-TW" altLang="en-US" sz="2400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47A411E-239C-44F1-8AED-960369E6B2AD}"/>
              </a:ext>
            </a:extLst>
          </p:cNvPr>
          <p:cNvCxnSpPr>
            <a:cxnSpLocks/>
          </p:cNvCxnSpPr>
          <p:nvPr/>
        </p:nvCxnSpPr>
        <p:spPr>
          <a:xfrm>
            <a:off x="2928259" y="2498676"/>
            <a:ext cx="3423553" cy="119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C5B9C8C3-1E70-4B93-A8CB-2FA82F485F19}"/>
              </a:ext>
            </a:extLst>
          </p:cNvPr>
          <p:cNvCxnSpPr>
            <a:cxnSpLocks/>
          </p:cNvCxnSpPr>
          <p:nvPr/>
        </p:nvCxnSpPr>
        <p:spPr>
          <a:xfrm>
            <a:off x="2906485" y="5260212"/>
            <a:ext cx="3445327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A93E0A2F-4C67-4917-9DD1-4215D1887B5E}"/>
              </a:ext>
            </a:extLst>
          </p:cNvPr>
          <p:cNvCxnSpPr>
            <a:cxnSpLocks/>
          </p:cNvCxnSpPr>
          <p:nvPr/>
        </p:nvCxnSpPr>
        <p:spPr>
          <a:xfrm>
            <a:off x="6351812" y="4391793"/>
            <a:ext cx="0" cy="84526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AC4C8BA1-96B0-4103-97AE-AB2FD3A7B7AC}"/>
              </a:ext>
            </a:extLst>
          </p:cNvPr>
          <p:cNvCxnSpPr>
            <a:cxnSpLocks/>
          </p:cNvCxnSpPr>
          <p:nvPr/>
        </p:nvCxnSpPr>
        <p:spPr>
          <a:xfrm>
            <a:off x="2906485" y="2510652"/>
            <a:ext cx="0" cy="84526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19E01F55-9B87-4C33-B592-C365478CB577}"/>
              </a:ext>
            </a:extLst>
          </p:cNvPr>
          <p:cNvCxnSpPr>
            <a:cxnSpLocks/>
          </p:cNvCxnSpPr>
          <p:nvPr/>
        </p:nvCxnSpPr>
        <p:spPr>
          <a:xfrm>
            <a:off x="6351812" y="2461665"/>
            <a:ext cx="0" cy="60147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D856B50E-8ADA-4801-82C1-B064C22B83F8}"/>
              </a:ext>
            </a:extLst>
          </p:cNvPr>
          <p:cNvCxnSpPr>
            <a:cxnSpLocks/>
          </p:cNvCxnSpPr>
          <p:nvPr/>
        </p:nvCxnSpPr>
        <p:spPr>
          <a:xfrm flipV="1">
            <a:off x="2928259" y="4666569"/>
            <a:ext cx="0" cy="60147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13EBD983-7866-4ECE-A220-3B47347EC91B}"/>
              </a:ext>
            </a:extLst>
          </p:cNvPr>
          <p:cNvSpPr/>
          <p:nvPr/>
        </p:nvSpPr>
        <p:spPr>
          <a:xfrm>
            <a:off x="1673678" y="3041960"/>
            <a:ext cx="2465614" cy="164918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Generator</a:t>
            </a:r>
            <a:endParaRPr lang="zh-TW" altLang="en-US" sz="28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24111CB1-0DB2-49AB-9CA2-165E0E303E65}"/>
              </a:ext>
            </a:extLst>
          </p:cNvPr>
          <p:cNvSpPr/>
          <p:nvPr/>
        </p:nvSpPr>
        <p:spPr>
          <a:xfrm>
            <a:off x="5094512" y="3063136"/>
            <a:ext cx="2514600" cy="160683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Discriminator</a:t>
            </a:r>
            <a:endParaRPr lang="zh-TW" altLang="en-US" sz="2800" dirty="0"/>
          </a:p>
        </p:txBody>
      </p:sp>
      <p:sp>
        <p:nvSpPr>
          <p:cNvPr id="20" name="語音泡泡: 圓角矩形 19">
            <a:extLst>
              <a:ext uri="{FF2B5EF4-FFF2-40B4-BE49-F238E27FC236}">
                <a16:creationId xmlns:a16="http://schemas.microsoft.com/office/drawing/2014/main" id="{5FC3DA95-1F3A-4541-90FF-6C8348234295}"/>
              </a:ext>
            </a:extLst>
          </p:cNvPr>
          <p:cNvSpPr/>
          <p:nvPr/>
        </p:nvSpPr>
        <p:spPr>
          <a:xfrm>
            <a:off x="6564103" y="4381132"/>
            <a:ext cx="2302309" cy="931794"/>
          </a:xfrm>
          <a:prstGeom prst="wedgeRoundRectCallout">
            <a:avLst>
              <a:gd name="adj1" fmla="val -48063"/>
              <a:gd name="adj2" fmla="val -6640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I cannot tell the difference ……</a:t>
            </a:r>
            <a:endParaRPr lang="zh-TW" altLang="en-US" sz="2400" dirty="0"/>
          </a:p>
        </p:txBody>
      </p:sp>
      <p:sp>
        <p:nvSpPr>
          <p:cNvPr id="24" name="語音泡泡: 圓角矩形 23">
            <a:extLst>
              <a:ext uri="{FF2B5EF4-FFF2-40B4-BE49-F238E27FC236}">
                <a16:creationId xmlns:a16="http://schemas.microsoft.com/office/drawing/2014/main" id="{F1828399-CCCA-4BED-AA40-C06B2F2D92AD}"/>
              </a:ext>
            </a:extLst>
          </p:cNvPr>
          <p:cNvSpPr/>
          <p:nvPr/>
        </p:nvSpPr>
        <p:spPr>
          <a:xfrm>
            <a:off x="146929" y="4425365"/>
            <a:ext cx="2465613" cy="829746"/>
          </a:xfrm>
          <a:prstGeom prst="wedgeRoundRectCallout">
            <a:avLst>
              <a:gd name="adj1" fmla="val 28533"/>
              <a:gd name="adj2" fmla="val -821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Fail to improve ...</a:t>
            </a:r>
            <a:endParaRPr lang="zh-TW" altLang="en-US" sz="2400" dirty="0"/>
          </a:p>
        </p:txBody>
      </p:sp>
      <p:sp>
        <p:nvSpPr>
          <p:cNvPr id="25" name="語音泡泡: 圓角矩形 24">
            <a:extLst>
              <a:ext uri="{FF2B5EF4-FFF2-40B4-BE49-F238E27FC236}">
                <a16:creationId xmlns:a16="http://schemas.microsoft.com/office/drawing/2014/main" id="{AC6882E1-769A-48CB-9EED-22D00EC7AC8A}"/>
              </a:ext>
            </a:extLst>
          </p:cNvPr>
          <p:cNvSpPr/>
          <p:nvPr/>
        </p:nvSpPr>
        <p:spPr>
          <a:xfrm>
            <a:off x="6592662" y="2470206"/>
            <a:ext cx="2465613" cy="829746"/>
          </a:xfrm>
          <a:prstGeom prst="wedgeRoundRectCallout">
            <a:avLst>
              <a:gd name="adj1" fmla="val -44977"/>
              <a:gd name="adj2" fmla="val 7131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Fail to improve ...</a:t>
            </a:r>
            <a:endParaRPr lang="zh-TW" altLang="en-US" sz="2400" dirty="0"/>
          </a:p>
        </p:txBody>
      </p:sp>
      <p:sp>
        <p:nvSpPr>
          <p:cNvPr id="26" name="語音泡泡: 圓角矩形 25">
            <a:extLst>
              <a:ext uri="{FF2B5EF4-FFF2-40B4-BE49-F238E27FC236}">
                <a16:creationId xmlns:a16="http://schemas.microsoft.com/office/drawing/2014/main" id="{2F78261A-9AC2-4892-92CD-4CD6D498FE12}"/>
              </a:ext>
            </a:extLst>
          </p:cNvPr>
          <p:cNvSpPr/>
          <p:nvPr/>
        </p:nvSpPr>
        <p:spPr>
          <a:xfrm>
            <a:off x="240843" y="2390451"/>
            <a:ext cx="2302309" cy="931794"/>
          </a:xfrm>
          <a:prstGeom prst="wedgeRoundRectCallout">
            <a:avLst>
              <a:gd name="adj1" fmla="val 29952"/>
              <a:gd name="adj2" fmla="val 7728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Cannot fool the discriminator …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33996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4" grpId="0" animBg="1"/>
      <p:bldP spid="25" grpId="0" animBg="1"/>
      <p:bldP spid="26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236115-1194-4408-AFDE-09E1208C5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More Tips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E20119-76CF-45B5-ACB2-29AB0F58B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Tips from </a:t>
            </a:r>
            <a:r>
              <a:rPr lang="en-US" altLang="zh-TW" sz="2400" dirty="0" err="1"/>
              <a:t>Soumith</a:t>
            </a:r>
            <a:endParaRPr lang="en-US" altLang="zh-TW" sz="2400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/>
            <a:r>
              <a:rPr lang="en-US" altLang="zh-TW" dirty="0"/>
              <a:t>https://github.com/soumith/ganhacks</a:t>
            </a:r>
          </a:p>
          <a:p>
            <a:r>
              <a:rPr lang="en-US" altLang="zh-TW" sz="2400" dirty="0"/>
              <a:t>Tips in DCGAN: Guideline for network architecture design for image generation </a:t>
            </a:r>
          </a:p>
          <a:p>
            <a:pPr lvl="1"/>
            <a:r>
              <a:rPr lang="en-US" altLang="zh-TW" dirty="0"/>
              <a:t>https://arxiv.org/abs/1511.06434</a:t>
            </a:r>
          </a:p>
          <a:p>
            <a:r>
              <a:rPr lang="en-US" altLang="zh-TW" sz="2400" dirty="0"/>
              <a:t>Improved techniques for training GANs</a:t>
            </a:r>
          </a:p>
          <a:p>
            <a:pPr lvl="1"/>
            <a:r>
              <a:rPr lang="en-US" altLang="zh-TW" dirty="0"/>
              <a:t>https://arxiv.org/abs/1606.03498</a:t>
            </a:r>
          </a:p>
          <a:p>
            <a:r>
              <a:rPr lang="en-US" altLang="zh-TW" sz="2400" dirty="0"/>
              <a:t>Tips from </a:t>
            </a:r>
            <a:r>
              <a:rPr lang="en-US" altLang="zh-TW" sz="2400" dirty="0" err="1"/>
              <a:t>BigGAN</a:t>
            </a:r>
            <a:endParaRPr lang="en-US" altLang="zh-TW" sz="2400" dirty="0"/>
          </a:p>
          <a:p>
            <a:pPr lvl="1"/>
            <a:r>
              <a:rPr lang="en-US" altLang="zh-TW" dirty="0"/>
              <a:t>https://arxiv.org/abs/1809.11096</a:t>
            </a:r>
          </a:p>
          <a:p>
            <a:endParaRPr lang="en-US" altLang="zh-TW" sz="2400" dirty="0">
              <a:solidFill>
                <a:srgbClr val="0000FF"/>
              </a:solidFill>
            </a:endParaRPr>
          </a:p>
          <a:p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D3E8B71-0BDD-42E8-A0AA-EDE339E92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2600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804FA9-91BD-4C71-9C89-B87AEEFAE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distribution? </a:t>
            </a:r>
            <a:endParaRPr lang="zh-TW" altLang="en-US" dirty="0"/>
          </a:p>
        </p:txBody>
      </p:sp>
      <p:pic>
        <p:nvPicPr>
          <p:cNvPr id="4" name="Picture 4" descr="https://github.com/dyelax/Adversarial_Video_Generation/raw/master/Results/Gifs/5_Comparison.gif">
            <a:extLst>
              <a:ext uri="{FF2B5EF4-FFF2-40B4-BE49-F238E27FC236}">
                <a16:creationId xmlns:a16="http://schemas.microsoft.com/office/drawing/2014/main" id="{6B892A72-BA76-4D19-9288-09E95F189D7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86780" y="1446959"/>
            <a:ext cx="8201160" cy="410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4300EA4-274E-41BA-9A10-FADF7F03E271}"/>
              </a:ext>
            </a:extLst>
          </p:cNvPr>
          <p:cNvSpPr/>
          <p:nvPr/>
        </p:nvSpPr>
        <p:spPr>
          <a:xfrm>
            <a:off x="3323771" y="1531033"/>
            <a:ext cx="5820229" cy="54938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736D27C-D5EF-457F-B874-328CF54726D4}"/>
              </a:ext>
            </a:extLst>
          </p:cNvPr>
          <p:cNvSpPr/>
          <p:nvPr/>
        </p:nvSpPr>
        <p:spPr>
          <a:xfrm>
            <a:off x="2511605" y="84729"/>
            <a:ext cx="67627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Source: 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https://github.com/dyelax/Adversarial_Video_Generation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D075A401-8945-42BA-BBF4-F32275143007}"/>
              </a:ext>
            </a:extLst>
          </p:cNvPr>
          <p:cNvSpPr/>
          <p:nvPr/>
        </p:nvSpPr>
        <p:spPr>
          <a:xfrm>
            <a:off x="-383289" y="1358560"/>
            <a:ext cx="10790032" cy="679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699C300F-BDE8-4887-A842-C5BA976EF3C5}"/>
              </a:ext>
            </a:extLst>
          </p:cNvPr>
          <p:cNvSpPr txBox="1"/>
          <p:nvPr/>
        </p:nvSpPr>
        <p:spPr>
          <a:xfrm>
            <a:off x="1105354" y="5593729"/>
            <a:ext cx="1741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Prediction</a:t>
            </a:r>
            <a:endParaRPr lang="zh-TW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D48EE89-EDC4-4FD8-B221-AEC07F76C5A8}"/>
              </a:ext>
            </a:extLst>
          </p:cNvPr>
          <p:cNvSpPr/>
          <p:nvPr/>
        </p:nvSpPr>
        <p:spPr>
          <a:xfrm>
            <a:off x="-2928619" y="1335219"/>
            <a:ext cx="3561970" cy="4720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AA1743B-D22A-49A8-822D-D563636D0CE6}"/>
              </a:ext>
            </a:extLst>
          </p:cNvPr>
          <p:cNvSpPr txBox="1"/>
          <p:nvPr/>
        </p:nvSpPr>
        <p:spPr>
          <a:xfrm>
            <a:off x="3512462" y="1939014"/>
            <a:ext cx="2830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Video Prediction </a:t>
            </a:r>
            <a:endParaRPr lang="zh-TW" altLang="en-US" sz="2800" b="1" i="1" u="sng" dirty="0"/>
          </a:p>
        </p:txBody>
      </p:sp>
      <p:sp>
        <p:nvSpPr>
          <p:cNvPr id="46" name="矩形: 圓角 45">
            <a:extLst>
              <a:ext uri="{FF2B5EF4-FFF2-40B4-BE49-F238E27FC236}">
                <a16:creationId xmlns:a16="http://schemas.microsoft.com/office/drawing/2014/main" id="{AFD0882D-C98E-46C7-A530-52F80BA9E960}"/>
              </a:ext>
            </a:extLst>
          </p:cNvPr>
          <p:cNvSpPr/>
          <p:nvPr/>
        </p:nvSpPr>
        <p:spPr>
          <a:xfrm>
            <a:off x="5602700" y="3231770"/>
            <a:ext cx="1557718" cy="1133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Network</a:t>
            </a:r>
            <a:endParaRPr lang="zh-TW" altLang="en-US" sz="2800" dirty="0"/>
          </a:p>
        </p:txBody>
      </p: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FEB78F41-D024-4EB1-A42C-E83EA9164130}"/>
              </a:ext>
            </a:extLst>
          </p:cNvPr>
          <p:cNvCxnSpPr>
            <a:cxnSpLocks/>
          </p:cNvCxnSpPr>
          <p:nvPr/>
        </p:nvCxnSpPr>
        <p:spPr>
          <a:xfrm>
            <a:off x="5123549" y="3827578"/>
            <a:ext cx="44031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3A772A3D-BCB1-453F-89E8-71B3CD154E31}"/>
              </a:ext>
            </a:extLst>
          </p:cNvPr>
          <p:cNvGrpSpPr/>
          <p:nvPr/>
        </p:nvGrpSpPr>
        <p:grpSpPr>
          <a:xfrm>
            <a:off x="3413583" y="2962621"/>
            <a:ext cx="1965779" cy="1744920"/>
            <a:chOff x="3747405" y="3659303"/>
            <a:chExt cx="1965779" cy="1744920"/>
          </a:xfrm>
        </p:grpSpPr>
        <p:pic>
          <p:nvPicPr>
            <p:cNvPr id="49" name="圖片 48">
              <a:extLst>
                <a:ext uri="{FF2B5EF4-FFF2-40B4-BE49-F238E27FC236}">
                  <a16:creationId xmlns:a16="http://schemas.microsoft.com/office/drawing/2014/main" id="{11893631-DE84-4266-BF8A-D9B68140B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93724" y="3677523"/>
              <a:ext cx="1319460" cy="1717956"/>
            </a:xfrm>
            <a:prstGeom prst="rect">
              <a:avLst/>
            </a:prstGeom>
            <a:scene3d>
              <a:camera prst="isometricOffAxis1Left"/>
              <a:lightRig rig="threePt" dir="t"/>
            </a:scene3d>
          </p:spPr>
        </p:pic>
        <p:pic>
          <p:nvPicPr>
            <p:cNvPr id="50" name="圖片 49">
              <a:extLst>
                <a:ext uri="{FF2B5EF4-FFF2-40B4-BE49-F238E27FC236}">
                  <a16:creationId xmlns:a16="http://schemas.microsoft.com/office/drawing/2014/main" id="{9C2A061E-C21D-404B-8E62-17E669115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63192" y="3686267"/>
              <a:ext cx="1319460" cy="1717956"/>
            </a:xfrm>
            <a:prstGeom prst="rect">
              <a:avLst/>
            </a:prstGeom>
            <a:scene3d>
              <a:camera prst="isometricOffAxis1Left"/>
              <a:lightRig rig="threePt" dir="t"/>
            </a:scene3d>
          </p:spPr>
        </p:pic>
        <p:pic>
          <p:nvPicPr>
            <p:cNvPr id="51" name="圖片 50">
              <a:extLst>
                <a:ext uri="{FF2B5EF4-FFF2-40B4-BE49-F238E27FC236}">
                  <a16:creationId xmlns:a16="http://schemas.microsoft.com/office/drawing/2014/main" id="{59C3AA80-6D9A-432F-AA55-23B35CB06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47405" y="3659303"/>
              <a:ext cx="1319460" cy="1717956"/>
            </a:xfrm>
            <a:prstGeom prst="rect">
              <a:avLst/>
            </a:prstGeom>
            <a:scene3d>
              <a:camera prst="isometricOffAxis1Left"/>
              <a:lightRig rig="threePt" dir="t"/>
            </a:scene3d>
          </p:spPr>
        </p:pic>
      </p:grpSp>
      <p:sp>
        <p:nvSpPr>
          <p:cNvPr id="56" name="文字方塊 55">
            <a:extLst>
              <a:ext uri="{FF2B5EF4-FFF2-40B4-BE49-F238E27FC236}">
                <a16:creationId xmlns:a16="http://schemas.microsoft.com/office/drawing/2014/main" id="{0DD9053B-7273-4137-966C-D69384D695AE}"/>
              </a:ext>
            </a:extLst>
          </p:cNvPr>
          <p:cNvSpPr txBox="1"/>
          <p:nvPr/>
        </p:nvSpPr>
        <p:spPr>
          <a:xfrm>
            <a:off x="3729370" y="4889015"/>
            <a:ext cx="1431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Previous frames</a:t>
            </a:r>
            <a:endParaRPr lang="zh-TW" altLang="en-US" sz="2400" dirty="0"/>
          </a:p>
        </p:txBody>
      </p:sp>
      <p:cxnSp>
        <p:nvCxnSpPr>
          <p:cNvPr id="60" name="直線單箭頭接點 59">
            <a:extLst>
              <a:ext uri="{FF2B5EF4-FFF2-40B4-BE49-F238E27FC236}">
                <a16:creationId xmlns:a16="http://schemas.microsoft.com/office/drawing/2014/main" id="{EE35F73B-00F0-48AC-AC6B-619DD12EAAAD}"/>
              </a:ext>
            </a:extLst>
          </p:cNvPr>
          <p:cNvCxnSpPr>
            <a:cxnSpLocks/>
          </p:cNvCxnSpPr>
          <p:nvPr/>
        </p:nvCxnSpPr>
        <p:spPr>
          <a:xfrm rot="16200000">
            <a:off x="6109531" y="4688045"/>
            <a:ext cx="54405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A51AE42C-566B-4851-B480-C11563EBF9B4}"/>
              </a:ext>
            </a:extLst>
          </p:cNvPr>
          <p:cNvSpPr txBox="1"/>
          <p:nvPr/>
        </p:nvSpPr>
        <p:spPr>
          <a:xfrm>
            <a:off x="5592380" y="5757229"/>
            <a:ext cx="1663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TW" sz="2400" dirty="0">
                <a:solidFill>
                  <a:prstClr val="black"/>
                </a:solidFill>
              </a:rPr>
              <a:t>Simple Distribution</a:t>
            </a:r>
            <a:endParaRPr lang="zh-TW" altLang="en-US" sz="2400" dirty="0">
              <a:solidFill>
                <a:prstClr val="black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ED7A969C-2E8E-499D-8949-3D59B32917AE}"/>
              </a:ext>
            </a:extLst>
          </p:cNvPr>
          <p:cNvGrpSpPr/>
          <p:nvPr/>
        </p:nvGrpSpPr>
        <p:grpSpPr>
          <a:xfrm>
            <a:off x="5959777" y="4991091"/>
            <a:ext cx="806670" cy="795620"/>
            <a:chOff x="5343704" y="4646042"/>
            <a:chExt cx="806670" cy="795620"/>
          </a:xfrm>
        </p:grpSpPr>
        <p:pic>
          <p:nvPicPr>
            <p:cNvPr id="59" name="圖片 58">
              <a:extLst>
                <a:ext uri="{FF2B5EF4-FFF2-40B4-BE49-F238E27FC236}">
                  <a16:creationId xmlns:a16="http://schemas.microsoft.com/office/drawing/2014/main" id="{262DEF5D-1BCC-4C7E-8932-69F634641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43704" y="4646042"/>
              <a:ext cx="806670" cy="79562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文字方塊 35">
                  <a:extLst>
                    <a:ext uri="{FF2B5EF4-FFF2-40B4-BE49-F238E27FC236}">
                      <a16:creationId xmlns:a16="http://schemas.microsoft.com/office/drawing/2014/main" id="{30E6D04C-A5FD-48E2-B79B-F500D2F559B9}"/>
                    </a:ext>
                  </a:extLst>
                </p:cNvPr>
                <p:cNvSpPr txBox="1"/>
                <p:nvPr/>
              </p:nvSpPr>
              <p:spPr>
                <a:xfrm>
                  <a:off x="5567840" y="4805034"/>
                  <a:ext cx="40793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𝑧</m:t>
                        </m:r>
                      </m:oMath>
                    </m:oMathPara>
                  </a14:m>
                  <a:endParaRPr kumimoji="0" lang="zh-TW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36" name="文字方塊 35">
                  <a:extLst>
                    <a:ext uri="{FF2B5EF4-FFF2-40B4-BE49-F238E27FC236}">
                      <a16:creationId xmlns:a16="http://schemas.microsoft.com/office/drawing/2014/main" id="{30E6D04C-A5FD-48E2-B79B-F500D2F559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67840" y="4805034"/>
                  <a:ext cx="407932" cy="461665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8" name="圖片 37">
            <a:extLst>
              <a:ext uri="{FF2B5EF4-FFF2-40B4-BE49-F238E27FC236}">
                <a16:creationId xmlns:a16="http://schemas.microsoft.com/office/drawing/2014/main" id="{FBB25916-A408-44E9-8E22-12425F5F0A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0006" y="2884638"/>
            <a:ext cx="1689824" cy="2050320"/>
          </a:xfrm>
          <a:prstGeom prst="rect">
            <a:avLst/>
          </a:prstGeom>
        </p:spPr>
      </p:pic>
      <p:cxnSp>
        <p:nvCxnSpPr>
          <p:cNvPr id="52" name="直線單箭頭接點 51">
            <a:extLst>
              <a:ext uri="{FF2B5EF4-FFF2-40B4-BE49-F238E27FC236}">
                <a16:creationId xmlns:a16="http://schemas.microsoft.com/office/drawing/2014/main" id="{EA086835-F8E6-48A6-ACEA-12D5DF82C37A}"/>
              </a:ext>
            </a:extLst>
          </p:cNvPr>
          <p:cNvCxnSpPr>
            <a:cxnSpLocks/>
          </p:cNvCxnSpPr>
          <p:nvPr/>
        </p:nvCxnSpPr>
        <p:spPr>
          <a:xfrm>
            <a:off x="7191836" y="3784490"/>
            <a:ext cx="44031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圖片 38">
            <a:extLst>
              <a:ext uri="{FF2B5EF4-FFF2-40B4-BE49-F238E27FC236}">
                <a16:creationId xmlns:a16="http://schemas.microsoft.com/office/drawing/2014/main" id="{E980BE02-08AE-451D-8BD5-3B5A6E76638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256080" y="1178109"/>
            <a:ext cx="1319460" cy="1717956"/>
          </a:xfrm>
          <a:prstGeom prst="rect">
            <a:avLst/>
          </a:prstGeom>
          <a:scene3d>
            <a:camera prst="isometricOffAxis1Left"/>
            <a:lightRig rig="threePt" dir="t"/>
          </a:scene3d>
        </p:spPr>
      </p:pic>
      <p:pic>
        <p:nvPicPr>
          <p:cNvPr id="40" name="圖片 39">
            <a:extLst>
              <a:ext uri="{FF2B5EF4-FFF2-40B4-BE49-F238E27FC236}">
                <a16:creationId xmlns:a16="http://schemas.microsoft.com/office/drawing/2014/main" id="{D5350AB7-6DA1-4334-A919-CB9D002F5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5378" y="4797434"/>
            <a:ext cx="1319460" cy="1717956"/>
          </a:xfrm>
          <a:prstGeom prst="rect">
            <a:avLst/>
          </a:prstGeom>
          <a:scene3d>
            <a:camera prst="isometricOffAxis1Left"/>
            <a:lightRig rig="threePt" dir="t"/>
          </a:scene3d>
        </p:spPr>
      </p:pic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BB62B450-F970-43DA-A3F8-C3618C61B029}"/>
              </a:ext>
            </a:extLst>
          </p:cNvPr>
          <p:cNvCxnSpPr>
            <a:cxnSpLocks/>
            <a:endCxn id="39" idx="2"/>
          </p:cNvCxnSpPr>
          <p:nvPr/>
        </p:nvCxnSpPr>
        <p:spPr>
          <a:xfrm flipH="1" flipV="1">
            <a:off x="7915810" y="2896065"/>
            <a:ext cx="302406" cy="663252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單箭頭接點 68">
            <a:extLst>
              <a:ext uri="{FF2B5EF4-FFF2-40B4-BE49-F238E27FC236}">
                <a16:creationId xmlns:a16="http://schemas.microsoft.com/office/drawing/2014/main" id="{5BB4FD74-15D8-40EF-A52B-09A3307F96D6}"/>
              </a:ext>
            </a:extLst>
          </p:cNvPr>
          <p:cNvCxnSpPr>
            <a:cxnSpLocks/>
            <a:endCxn id="40" idx="0"/>
          </p:cNvCxnSpPr>
          <p:nvPr/>
        </p:nvCxnSpPr>
        <p:spPr>
          <a:xfrm>
            <a:off x="7698571" y="4168466"/>
            <a:ext cx="196537" cy="628968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09A7E32-4F6A-429E-B813-D0EC7AC69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0288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直線單箭頭接點 71">
            <a:extLst>
              <a:ext uri="{FF2B5EF4-FFF2-40B4-BE49-F238E27FC236}">
                <a16:creationId xmlns:a16="http://schemas.microsoft.com/office/drawing/2014/main" id="{97428CBA-F54B-4598-BA7E-2DC69C208F83}"/>
              </a:ext>
            </a:extLst>
          </p:cNvPr>
          <p:cNvCxnSpPr>
            <a:cxnSpLocks/>
          </p:cNvCxnSpPr>
          <p:nvPr/>
        </p:nvCxnSpPr>
        <p:spPr>
          <a:xfrm flipV="1">
            <a:off x="6090170" y="1477729"/>
            <a:ext cx="0" cy="720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群組 70">
            <a:extLst>
              <a:ext uri="{FF2B5EF4-FFF2-40B4-BE49-F238E27FC236}">
                <a16:creationId xmlns:a16="http://schemas.microsoft.com/office/drawing/2014/main" id="{52067749-6F0A-4B2A-AA79-4EA5B4C2AC9A}"/>
              </a:ext>
            </a:extLst>
          </p:cNvPr>
          <p:cNvGrpSpPr/>
          <p:nvPr/>
        </p:nvGrpSpPr>
        <p:grpSpPr>
          <a:xfrm>
            <a:off x="2747206" y="2666550"/>
            <a:ext cx="3342964" cy="731044"/>
            <a:chOff x="2436959" y="2601234"/>
            <a:chExt cx="3342964" cy="731044"/>
          </a:xfrm>
        </p:grpSpPr>
        <p:cxnSp>
          <p:nvCxnSpPr>
            <p:cNvPr id="67" name="直線單箭頭接點 66">
              <a:extLst>
                <a:ext uri="{FF2B5EF4-FFF2-40B4-BE49-F238E27FC236}">
                  <a16:creationId xmlns:a16="http://schemas.microsoft.com/office/drawing/2014/main" id="{A6E8566B-DDB3-444B-89D8-577E1660B1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36959" y="2601234"/>
              <a:ext cx="0" cy="7200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單箭頭接點 67">
              <a:extLst>
                <a:ext uri="{FF2B5EF4-FFF2-40B4-BE49-F238E27FC236}">
                  <a16:creationId xmlns:a16="http://schemas.microsoft.com/office/drawing/2014/main" id="{CA1B5D4E-9737-491F-99EB-3F87BF38FE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57209" y="2612278"/>
              <a:ext cx="0" cy="7200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C155D5AD-CFEC-46FA-8BB4-BC13273F36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68466" y="2612278"/>
              <a:ext cx="0" cy="7200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單箭頭接點 69">
              <a:extLst>
                <a:ext uri="{FF2B5EF4-FFF2-40B4-BE49-F238E27FC236}">
                  <a16:creationId xmlns:a16="http://schemas.microsoft.com/office/drawing/2014/main" id="{62E1BFC3-2C3E-44A9-BF4A-75B37F9EA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79923" y="2611756"/>
              <a:ext cx="0" cy="7200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D90F97D-9B77-466E-AD4F-4E864D901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50</a:t>
            </a:fld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FF4F188-B4CC-4CC7-AAD5-FB33BC0A6E2F}"/>
              </a:ext>
            </a:extLst>
          </p:cNvPr>
          <p:cNvSpPr txBox="1"/>
          <p:nvPr/>
        </p:nvSpPr>
        <p:spPr>
          <a:xfrm>
            <a:off x="645912" y="300458"/>
            <a:ext cx="61828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200" b="1" i="1" u="sng" dirty="0"/>
              <a:t>GAN for Sequence Generation</a:t>
            </a:r>
            <a:endParaRPr lang="zh-TW" altLang="en-US" sz="3200" b="1" i="1" u="sng" dirty="0"/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D3BD8740-47A4-430B-A743-3AA1DA29669E}"/>
              </a:ext>
            </a:extLst>
          </p:cNvPr>
          <p:cNvCxnSpPr>
            <a:cxnSpLocks/>
          </p:cNvCxnSpPr>
          <p:nvPr/>
        </p:nvCxnSpPr>
        <p:spPr>
          <a:xfrm flipV="1">
            <a:off x="3872037" y="3908527"/>
            <a:ext cx="0" cy="72000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0B5109CE-D915-4AE5-8EE7-2C4F5990FC23}"/>
              </a:ext>
            </a:extLst>
          </p:cNvPr>
          <p:cNvCxnSpPr>
            <a:cxnSpLocks/>
          </p:cNvCxnSpPr>
          <p:nvPr/>
        </p:nvCxnSpPr>
        <p:spPr>
          <a:xfrm flipV="1">
            <a:off x="4965054" y="3904398"/>
            <a:ext cx="0" cy="72000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C5953A64-23BD-4A53-8A5D-EF685F57BC04}"/>
              </a:ext>
            </a:extLst>
          </p:cNvPr>
          <p:cNvCxnSpPr>
            <a:cxnSpLocks/>
          </p:cNvCxnSpPr>
          <p:nvPr/>
        </p:nvCxnSpPr>
        <p:spPr>
          <a:xfrm flipV="1">
            <a:off x="6104098" y="3899806"/>
            <a:ext cx="0" cy="72000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16A0002D-4E1C-4770-9460-DF5ADAF50F91}"/>
              </a:ext>
            </a:extLst>
          </p:cNvPr>
          <p:cNvCxnSpPr>
            <a:cxnSpLocks/>
          </p:cNvCxnSpPr>
          <p:nvPr/>
        </p:nvCxnSpPr>
        <p:spPr>
          <a:xfrm flipV="1">
            <a:off x="2763502" y="3910210"/>
            <a:ext cx="0" cy="72000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F4C3756-12AE-4ACD-8CD7-F4606236BFDC}"/>
              </a:ext>
            </a:extLst>
          </p:cNvPr>
          <p:cNvSpPr txBox="1"/>
          <p:nvPr/>
        </p:nvSpPr>
        <p:spPr>
          <a:xfrm>
            <a:off x="684013" y="3910115"/>
            <a:ext cx="2034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/>
              <a:t>max or sample</a:t>
            </a:r>
            <a:endParaRPr lang="zh-TW" altLang="en-US" sz="2400" dirty="0"/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E1037B7C-4F07-49B9-B79E-C7C6EEF3B0CB}"/>
              </a:ext>
            </a:extLst>
          </p:cNvPr>
          <p:cNvCxnSpPr>
            <a:cxnSpLocks/>
          </p:cNvCxnSpPr>
          <p:nvPr/>
        </p:nvCxnSpPr>
        <p:spPr>
          <a:xfrm flipV="1">
            <a:off x="2740599" y="5206567"/>
            <a:ext cx="0" cy="720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144A0B45-5DD8-4E3B-B17F-C5A2B4F725A6}"/>
              </a:ext>
            </a:extLst>
          </p:cNvPr>
          <p:cNvSpPr/>
          <p:nvPr/>
        </p:nvSpPr>
        <p:spPr>
          <a:xfrm>
            <a:off x="2621008" y="4427270"/>
            <a:ext cx="239580" cy="720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07C52F78-D03E-438C-BC9E-3B8CD0BAFDF6}"/>
              </a:ext>
            </a:extLst>
          </p:cNvPr>
          <p:cNvCxnSpPr>
            <a:cxnSpLocks/>
          </p:cNvCxnSpPr>
          <p:nvPr/>
        </p:nvCxnSpPr>
        <p:spPr>
          <a:xfrm flipV="1">
            <a:off x="3860849" y="5217611"/>
            <a:ext cx="0" cy="720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F0774717-8FF9-4D75-AD1E-B97A7DBCA918}"/>
              </a:ext>
            </a:extLst>
          </p:cNvPr>
          <p:cNvSpPr/>
          <p:nvPr/>
        </p:nvSpPr>
        <p:spPr>
          <a:xfrm>
            <a:off x="3741258" y="4438314"/>
            <a:ext cx="239580" cy="720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55A666AF-CABF-40B4-9CC5-348688ECFDA9}"/>
              </a:ext>
            </a:extLst>
          </p:cNvPr>
          <p:cNvCxnSpPr>
            <a:cxnSpLocks/>
          </p:cNvCxnSpPr>
          <p:nvPr/>
        </p:nvCxnSpPr>
        <p:spPr>
          <a:xfrm flipV="1">
            <a:off x="4972106" y="5217611"/>
            <a:ext cx="0" cy="720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9673C23C-BF1D-4F3F-A9A9-4FE253CD4CF0}"/>
              </a:ext>
            </a:extLst>
          </p:cNvPr>
          <p:cNvSpPr/>
          <p:nvPr/>
        </p:nvSpPr>
        <p:spPr>
          <a:xfrm>
            <a:off x="4852515" y="4438314"/>
            <a:ext cx="239580" cy="720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068B170E-DC57-465C-A639-F273650767A6}"/>
              </a:ext>
            </a:extLst>
          </p:cNvPr>
          <p:cNvCxnSpPr>
            <a:cxnSpLocks/>
          </p:cNvCxnSpPr>
          <p:nvPr/>
        </p:nvCxnSpPr>
        <p:spPr>
          <a:xfrm flipV="1">
            <a:off x="6083563" y="5217089"/>
            <a:ext cx="0" cy="720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1C457DC0-3A6C-48B1-A5A4-F0A81CBB1307}"/>
              </a:ext>
            </a:extLst>
          </p:cNvPr>
          <p:cNvSpPr/>
          <p:nvPr/>
        </p:nvSpPr>
        <p:spPr>
          <a:xfrm>
            <a:off x="5963972" y="4437792"/>
            <a:ext cx="239580" cy="7200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矩形: 圓角 47">
            <a:extLst>
              <a:ext uri="{FF2B5EF4-FFF2-40B4-BE49-F238E27FC236}">
                <a16:creationId xmlns:a16="http://schemas.microsoft.com/office/drawing/2014/main" id="{BDC5CF6A-2552-4A7B-B887-E2B91D061937}"/>
              </a:ext>
            </a:extLst>
          </p:cNvPr>
          <p:cNvSpPr/>
          <p:nvPr/>
        </p:nvSpPr>
        <p:spPr>
          <a:xfrm>
            <a:off x="2227618" y="5719482"/>
            <a:ext cx="4248268" cy="830998"/>
          </a:xfrm>
          <a:prstGeom prst="roundRect">
            <a:avLst/>
          </a:prstGeom>
          <a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tile tx="0" ty="0" sx="100000" sy="100000" flip="none" algn="tl"/>
          </a:blipFill>
          <a:ln w="38100"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Decoder</a:t>
            </a:r>
            <a:endParaRPr lang="zh-TW" altLang="en-US" sz="2800" dirty="0"/>
          </a:p>
        </p:txBody>
      </p: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B1FEC226-3D33-4FDD-9404-714BC1915E03}"/>
              </a:ext>
            </a:extLst>
          </p:cNvPr>
          <p:cNvGrpSpPr/>
          <p:nvPr/>
        </p:nvGrpSpPr>
        <p:grpSpPr>
          <a:xfrm>
            <a:off x="2610160" y="3073733"/>
            <a:ext cx="239580" cy="720000"/>
            <a:chOff x="3445729" y="5741259"/>
            <a:chExt cx="239580" cy="720000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492C1FBF-0C49-4867-A535-4A1798B9376E}"/>
                </a:ext>
              </a:extLst>
            </p:cNvPr>
            <p:cNvSpPr/>
            <p:nvPr/>
          </p:nvSpPr>
          <p:spPr>
            <a:xfrm>
              <a:off x="3445729" y="5741259"/>
              <a:ext cx="239580" cy="72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1" name="橢圓 50">
              <a:extLst>
                <a:ext uri="{FF2B5EF4-FFF2-40B4-BE49-F238E27FC236}">
                  <a16:creationId xmlns:a16="http://schemas.microsoft.com/office/drawing/2014/main" id="{0F96EF25-D747-4D86-8D5A-48AB755CD782}"/>
                </a:ext>
              </a:extLst>
            </p:cNvPr>
            <p:cNvSpPr/>
            <p:nvPr/>
          </p:nvSpPr>
          <p:spPr>
            <a:xfrm>
              <a:off x="3483679" y="5963721"/>
              <a:ext cx="180000" cy="180000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673463AC-B19B-4DB0-8BAB-19CD0DC2C65F}"/>
              </a:ext>
            </a:extLst>
          </p:cNvPr>
          <p:cNvSpPr txBox="1"/>
          <p:nvPr/>
        </p:nvSpPr>
        <p:spPr>
          <a:xfrm>
            <a:off x="2564258" y="3212928"/>
            <a:ext cx="1030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機</a:t>
            </a:r>
          </a:p>
        </p:txBody>
      </p:sp>
      <p:grpSp>
        <p:nvGrpSpPr>
          <p:cNvPr id="53" name="群組 52">
            <a:extLst>
              <a:ext uri="{FF2B5EF4-FFF2-40B4-BE49-F238E27FC236}">
                <a16:creationId xmlns:a16="http://schemas.microsoft.com/office/drawing/2014/main" id="{E8B316BC-0996-4AF3-B2B6-841E9ED6FD1E}"/>
              </a:ext>
            </a:extLst>
          </p:cNvPr>
          <p:cNvGrpSpPr/>
          <p:nvPr/>
        </p:nvGrpSpPr>
        <p:grpSpPr>
          <a:xfrm>
            <a:off x="3751605" y="3121652"/>
            <a:ext cx="239580" cy="720000"/>
            <a:chOff x="3445729" y="5741259"/>
            <a:chExt cx="239580" cy="720000"/>
          </a:xfrm>
        </p:grpSpPr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01AF0F1C-128F-4753-A139-FF1ED7606D23}"/>
                </a:ext>
              </a:extLst>
            </p:cNvPr>
            <p:cNvSpPr/>
            <p:nvPr/>
          </p:nvSpPr>
          <p:spPr>
            <a:xfrm>
              <a:off x="3445729" y="5741259"/>
              <a:ext cx="239580" cy="72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5" name="橢圓 54">
              <a:extLst>
                <a:ext uri="{FF2B5EF4-FFF2-40B4-BE49-F238E27FC236}">
                  <a16:creationId xmlns:a16="http://schemas.microsoft.com/office/drawing/2014/main" id="{37B0F068-B3B0-41D1-907A-935D2EFDC02C}"/>
                </a:ext>
              </a:extLst>
            </p:cNvPr>
            <p:cNvSpPr/>
            <p:nvPr/>
          </p:nvSpPr>
          <p:spPr>
            <a:xfrm>
              <a:off x="3483679" y="5818579"/>
              <a:ext cx="180000" cy="180000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6EAC3056-65A6-48DD-A32A-6202CFBE0FB2}"/>
              </a:ext>
            </a:extLst>
          </p:cNvPr>
          <p:cNvGrpSpPr/>
          <p:nvPr/>
        </p:nvGrpSpPr>
        <p:grpSpPr>
          <a:xfrm>
            <a:off x="4855721" y="3093205"/>
            <a:ext cx="239580" cy="720000"/>
            <a:chOff x="3445729" y="5741259"/>
            <a:chExt cx="239580" cy="720000"/>
          </a:xfrm>
        </p:grpSpPr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1EB63ED2-CF29-48C5-BDB0-E992872B9A3E}"/>
                </a:ext>
              </a:extLst>
            </p:cNvPr>
            <p:cNvSpPr/>
            <p:nvPr/>
          </p:nvSpPr>
          <p:spPr>
            <a:xfrm>
              <a:off x="3445729" y="5741259"/>
              <a:ext cx="239580" cy="7200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8" name="橢圓 57">
              <a:extLst>
                <a:ext uri="{FF2B5EF4-FFF2-40B4-BE49-F238E27FC236}">
                  <a16:creationId xmlns:a16="http://schemas.microsoft.com/office/drawing/2014/main" id="{E47B3185-65E4-4107-8D35-2C5E6803F088}"/>
                </a:ext>
              </a:extLst>
            </p:cNvPr>
            <p:cNvSpPr/>
            <p:nvPr/>
          </p:nvSpPr>
          <p:spPr>
            <a:xfrm>
              <a:off x="3483679" y="6137892"/>
              <a:ext cx="180000" cy="180000"/>
            </a:xfrm>
            <a:prstGeom prst="ellipse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59" name="群組 58">
            <a:extLst>
              <a:ext uri="{FF2B5EF4-FFF2-40B4-BE49-F238E27FC236}">
                <a16:creationId xmlns:a16="http://schemas.microsoft.com/office/drawing/2014/main" id="{652D83A9-7CAB-42E7-BECB-B575452EBD30}"/>
              </a:ext>
            </a:extLst>
          </p:cNvPr>
          <p:cNvGrpSpPr/>
          <p:nvPr/>
        </p:nvGrpSpPr>
        <p:grpSpPr>
          <a:xfrm>
            <a:off x="5966159" y="3093205"/>
            <a:ext cx="239580" cy="736290"/>
            <a:chOff x="3445729" y="5741259"/>
            <a:chExt cx="239580" cy="73629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11F01C4E-5DD1-45FB-BAF4-545894DD5505}"/>
                </a:ext>
              </a:extLst>
            </p:cNvPr>
            <p:cNvSpPr/>
            <p:nvPr/>
          </p:nvSpPr>
          <p:spPr>
            <a:xfrm>
              <a:off x="3445729" y="5741259"/>
              <a:ext cx="239580" cy="72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61" name="橢圓 60">
              <a:extLst>
                <a:ext uri="{FF2B5EF4-FFF2-40B4-BE49-F238E27FC236}">
                  <a16:creationId xmlns:a16="http://schemas.microsoft.com/office/drawing/2014/main" id="{235E0B6C-AA72-4A4D-9BB7-DB8EF84EA72B}"/>
                </a:ext>
              </a:extLst>
            </p:cNvPr>
            <p:cNvSpPr/>
            <p:nvPr/>
          </p:nvSpPr>
          <p:spPr>
            <a:xfrm>
              <a:off x="3483679" y="6297549"/>
              <a:ext cx="180000" cy="180000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B68F5D5E-08EC-438E-8F9D-33FF63104932}"/>
              </a:ext>
            </a:extLst>
          </p:cNvPr>
          <p:cNvSpPr txBox="1"/>
          <p:nvPr/>
        </p:nvSpPr>
        <p:spPr>
          <a:xfrm>
            <a:off x="3714276" y="3212928"/>
            <a:ext cx="1030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器</a:t>
            </a: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6CB0E949-A942-4500-BEBA-907AFEFA9F84}"/>
              </a:ext>
            </a:extLst>
          </p:cNvPr>
          <p:cNvSpPr txBox="1"/>
          <p:nvPr/>
        </p:nvSpPr>
        <p:spPr>
          <a:xfrm>
            <a:off x="4802620" y="3212928"/>
            <a:ext cx="1030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學</a:t>
            </a:r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id="{C9788BB0-3B78-4169-BDC1-0C8113540D36}"/>
              </a:ext>
            </a:extLst>
          </p:cNvPr>
          <p:cNvSpPr txBox="1"/>
          <p:nvPr/>
        </p:nvSpPr>
        <p:spPr>
          <a:xfrm>
            <a:off x="5886235" y="3212928"/>
            <a:ext cx="1030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習</a:t>
            </a:r>
          </a:p>
        </p:txBody>
      </p: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F31489F9-B55F-4C9E-983F-310F598849E6}"/>
              </a:ext>
            </a:extLst>
          </p:cNvPr>
          <p:cNvSpPr txBox="1"/>
          <p:nvPr/>
        </p:nvSpPr>
        <p:spPr>
          <a:xfrm>
            <a:off x="7271299" y="4480036"/>
            <a:ext cx="1923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Generator </a:t>
            </a:r>
            <a:endParaRPr lang="zh-TW" altLang="en-US" sz="2800" dirty="0"/>
          </a:p>
        </p:txBody>
      </p:sp>
      <p:sp>
        <p:nvSpPr>
          <p:cNvPr id="66" name="矩形: 圓角 65">
            <a:extLst>
              <a:ext uri="{FF2B5EF4-FFF2-40B4-BE49-F238E27FC236}">
                <a16:creationId xmlns:a16="http://schemas.microsoft.com/office/drawing/2014/main" id="{DFF30071-707D-4293-898E-C30F0BD296DF}"/>
              </a:ext>
            </a:extLst>
          </p:cNvPr>
          <p:cNvSpPr/>
          <p:nvPr/>
        </p:nvSpPr>
        <p:spPr>
          <a:xfrm>
            <a:off x="2227618" y="1823242"/>
            <a:ext cx="4248268" cy="830998"/>
          </a:xfrm>
          <a:prstGeom prst="roundRect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Discriminator</a:t>
            </a:r>
            <a:endParaRPr lang="zh-TW" altLang="en-US" sz="2800" dirty="0"/>
          </a:p>
        </p:txBody>
      </p:sp>
      <p:sp>
        <p:nvSpPr>
          <p:cNvPr id="74" name="文字方塊 73">
            <a:extLst>
              <a:ext uri="{FF2B5EF4-FFF2-40B4-BE49-F238E27FC236}">
                <a16:creationId xmlns:a16="http://schemas.microsoft.com/office/drawing/2014/main" id="{86168B53-F970-42E3-BDD8-5AEB29419577}"/>
              </a:ext>
            </a:extLst>
          </p:cNvPr>
          <p:cNvSpPr txBox="1"/>
          <p:nvPr/>
        </p:nvSpPr>
        <p:spPr>
          <a:xfrm>
            <a:off x="5629360" y="1002944"/>
            <a:ext cx="1923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score</a:t>
            </a:r>
            <a:endParaRPr lang="zh-TW" altLang="en-US" sz="2800" dirty="0"/>
          </a:p>
        </p:txBody>
      </p:sp>
      <p:sp>
        <p:nvSpPr>
          <p:cNvPr id="75" name="文字方塊 74">
            <a:extLst>
              <a:ext uri="{FF2B5EF4-FFF2-40B4-BE49-F238E27FC236}">
                <a16:creationId xmlns:a16="http://schemas.microsoft.com/office/drawing/2014/main" id="{05015507-D60E-448A-BBC2-0714BC958B63}"/>
              </a:ext>
            </a:extLst>
          </p:cNvPr>
          <p:cNvSpPr txBox="1"/>
          <p:nvPr/>
        </p:nvSpPr>
        <p:spPr>
          <a:xfrm flipH="1">
            <a:off x="154482" y="5873371"/>
            <a:ext cx="1923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800" dirty="0"/>
              <a:t>update</a:t>
            </a:r>
            <a:endParaRPr lang="zh-TW" altLang="en-US" sz="2800" dirty="0"/>
          </a:p>
        </p:txBody>
      </p:sp>
      <p:sp>
        <p:nvSpPr>
          <p:cNvPr id="77" name="箭號: 向右 76">
            <a:extLst>
              <a:ext uri="{FF2B5EF4-FFF2-40B4-BE49-F238E27FC236}">
                <a16:creationId xmlns:a16="http://schemas.microsoft.com/office/drawing/2014/main" id="{C8C74F72-53AC-4860-8E9F-C9F23449F653}"/>
              </a:ext>
            </a:extLst>
          </p:cNvPr>
          <p:cNvSpPr/>
          <p:nvPr/>
        </p:nvSpPr>
        <p:spPr>
          <a:xfrm rot="16200000">
            <a:off x="6580193" y="967363"/>
            <a:ext cx="595086" cy="522515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213D6001-D1F6-4F51-89B4-92E56E8C2090}"/>
              </a:ext>
            </a:extLst>
          </p:cNvPr>
          <p:cNvSpPr txBox="1"/>
          <p:nvPr/>
        </p:nvSpPr>
        <p:spPr>
          <a:xfrm>
            <a:off x="1053008" y="999541"/>
            <a:ext cx="357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FF0000"/>
                </a:solidFill>
              </a:rPr>
              <a:t>Non-differentiable … 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794820F3-0CBE-4993-94CD-56F6D6937FB1}"/>
              </a:ext>
            </a:extLst>
          </p:cNvPr>
          <p:cNvSpPr txBox="1"/>
          <p:nvPr/>
        </p:nvSpPr>
        <p:spPr>
          <a:xfrm>
            <a:off x="426629" y="3210683"/>
            <a:ext cx="2034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/>
              <a:t>unchanged</a:t>
            </a:r>
            <a:endParaRPr lang="zh-TW" altLang="en-US" sz="2400" dirty="0"/>
          </a:p>
        </p:txBody>
      </p:sp>
      <p:sp>
        <p:nvSpPr>
          <p:cNvPr id="80" name="左大括弧 79">
            <a:extLst>
              <a:ext uri="{FF2B5EF4-FFF2-40B4-BE49-F238E27FC236}">
                <a16:creationId xmlns:a16="http://schemas.microsoft.com/office/drawing/2014/main" id="{3164CAFD-3938-40C4-B821-5B823C43A98C}"/>
              </a:ext>
            </a:extLst>
          </p:cNvPr>
          <p:cNvSpPr/>
          <p:nvPr/>
        </p:nvSpPr>
        <p:spPr>
          <a:xfrm flipH="1">
            <a:off x="6664896" y="2951693"/>
            <a:ext cx="522508" cy="3579906"/>
          </a:xfrm>
          <a:prstGeom prst="leftBrace">
            <a:avLst>
              <a:gd name="adj1" fmla="val 27083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1" name="文字方塊 80">
                <a:extLst>
                  <a:ext uri="{FF2B5EF4-FFF2-40B4-BE49-F238E27FC236}">
                    <a16:creationId xmlns:a16="http://schemas.microsoft.com/office/drawing/2014/main" id="{9CD7A6C8-BBEB-4545-9CBD-30036D72E6DC}"/>
                  </a:ext>
                </a:extLst>
              </p:cNvPr>
              <p:cNvSpPr txBox="1"/>
              <p:nvPr/>
            </p:nvSpPr>
            <p:spPr>
              <a:xfrm>
                <a:off x="5092095" y="5952120"/>
                <a:ext cx="239581" cy="369332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i="1" smtClean="0">
                          <a:latin typeface="Cambria Math" panose="02040503050406030204" pitchFamily="18" charset="0"/>
                        </a:rPr>
                        <m:t>∆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>
          <p:sp>
            <p:nvSpPr>
              <p:cNvPr id="81" name="文字方塊 80">
                <a:extLst>
                  <a:ext uri="{FF2B5EF4-FFF2-40B4-BE49-F238E27FC236}">
                    <a16:creationId xmlns:a16="http://schemas.microsoft.com/office/drawing/2014/main" id="{9CD7A6C8-BBEB-4545-9CBD-30036D72E6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2095" y="5952120"/>
                <a:ext cx="239581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2" name="文字方塊 81">
                <a:extLst>
                  <a:ext uri="{FF2B5EF4-FFF2-40B4-BE49-F238E27FC236}">
                    <a16:creationId xmlns:a16="http://schemas.microsoft.com/office/drawing/2014/main" id="{5A491680-0C9F-4538-BA8E-4E79132F76FA}"/>
                  </a:ext>
                </a:extLst>
              </p:cNvPr>
              <p:cNvSpPr txBox="1"/>
              <p:nvPr/>
            </p:nvSpPr>
            <p:spPr>
              <a:xfrm>
                <a:off x="2927241" y="4447334"/>
                <a:ext cx="239581" cy="369332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i="1" smtClean="0">
                          <a:latin typeface="Cambria Math" panose="02040503050406030204" pitchFamily="18" charset="0"/>
                        </a:rPr>
                        <m:t>∆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>
          <p:sp>
            <p:nvSpPr>
              <p:cNvPr id="82" name="文字方塊 81">
                <a:extLst>
                  <a:ext uri="{FF2B5EF4-FFF2-40B4-BE49-F238E27FC236}">
                    <a16:creationId xmlns:a16="http://schemas.microsoft.com/office/drawing/2014/main" id="{5A491680-0C9F-4538-BA8E-4E79132F76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7241" y="4447334"/>
                <a:ext cx="239581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3" name="文字方塊 82">
                <a:extLst>
                  <a:ext uri="{FF2B5EF4-FFF2-40B4-BE49-F238E27FC236}">
                    <a16:creationId xmlns:a16="http://schemas.microsoft.com/office/drawing/2014/main" id="{E5031F98-3014-40ED-B442-26F475098C72}"/>
                  </a:ext>
                </a:extLst>
              </p:cNvPr>
              <p:cNvSpPr txBox="1"/>
              <p:nvPr/>
            </p:nvSpPr>
            <p:spPr>
              <a:xfrm>
                <a:off x="4043412" y="4435140"/>
                <a:ext cx="239581" cy="369332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i="1" smtClean="0">
                          <a:latin typeface="Cambria Math" panose="02040503050406030204" pitchFamily="18" charset="0"/>
                        </a:rPr>
                        <m:t>∆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>
          <p:sp>
            <p:nvSpPr>
              <p:cNvPr id="83" name="文字方塊 82">
                <a:extLst>
                  <a:ext uri="{FF2B5EF4-FFF2-40B4-BE49-F238E27FC236}">
                    <a16:creationId xmlns:a16="http://schemas.microsoft.com/office/drawing/2014/main" id="{E5031F98-3014-40ED-B442-26F475098C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3412" y="4435140"/>
                <a:ext cx="239581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4" name="文字方塊 83">
                <a:extLst>
                  <a:ext uri="{FF2B5EF4-FFF2-40B4-BE49-F238E27FC236}">
                    <a16:creationId xmlns:a16="http://schemas.microsoft.com/office/drawing/2014/main" id="{B77EFB5D-B3E0-4E93-9334-4D321B1BA629}"/>
                  </a:ext>
                </a:extLst>
              </p:cNvPr>
              <p:cNvSpPr txBox="1"/>
              <p:nvPr/>
            </p:nvSpPr>
            <p:spPr>
              <a:xfrm>
                <a:off x="5173616" y="4443861"/>
                <a:ext cx="239581" cy="369332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i="1" smtClean="0">
                          <a:latin typeface="Cambria Math" panose="02040503050406030204" pitchFamily="18" charset="0"/>
                        </a:rPr>
                        <m:t>∆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>
          <p:sp>
            <p:nvSpPr>
              <p:cNvPr id="84" name="文字方塊 83">
                <a:extLst>
                  <a:ext uri="{FF2B5EF4-FFF2-40B4-BE49-F238E27FC236}">
                    <a16:creationId xmlns:a16="http://schemas.microsoft.com/office/drawing/2014/main" id="{B77EFB5D-B3E0-4E93-9334-4D321B1BA6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616" y="4443861"/>
                <a:ext cx="239581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5" name="文字方塊 84">
                <a:extLst>
                  <a:ext uri="{FF2B5EF4-FFF2-40B4-BE49-F238E27FC236}">
                    <a16:creationId xmlns:a16="http://schemas.microsoft.com/office/drawing/2014/main" id="{00D0BE5E-7310-4D62-886C-45BFA705B272}"/>
                  </a:ext>
                </a:extLst>
              </p:cNvPr>
              <p:cNvSpPr txBox="1"/>
              <p:nvPr/>
            </p:nvSpPr>
            <p:spPr>
              <a:xfrm>
                <a:off x="6288152" y="4431525"/>
                <a:ext cx="239581" cy="369332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i="1" smtClean="0">
                          <a:latin typeface="Cambria Math" panose="02040503050406030204" pitchFamily="18" charset="0"/>
                        </a:rPr>
                        <m:t>∆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>
          <p:sp>
            <p:nvSpPr>
              <p:cNvPr id="85" name="文字方塊 84">
                <a:extLst>
                  <a:ext uri="{FF2B5EF4-FFF2-40B4-BE49-F238E27FC236}">
                    <a16:creationId xmlns:a16="http://schemas.microsoft.com/office/drawing/2014/main" id="{00D0BE5E-7310-4D62-886C-45BFA705B2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8152" y="4431525"/>
                <a:ext cx="239581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6" name="文字方塊 85">
            <a:extLst>
              <a:ext uri="{FF2B5EF4-FFF2-40B4-BE49-F238E27FC236}">
                <a16:creationId xmlns:a16="http://schemas.microsoft.com/office/drawing/2014/main" id="{A96AF4DA-99C7-4797-9D53-9B3F84927912}"/>
              </a:ext>
            </a:extLst>
          </p:cNvPr>
          <p:cNvSpPr txBox="1"/>
          <p:nvPr/>
        </p:nvSpPr>
        <p:spPr>
          <a:xfrm>
            <a:off x="7220640" y="1030318"/>
            <a:ext cx="2034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unchanged</a:t>
            </a:r>
            <a:endParaRPr lang="zh-TW" altLang="en-US" sz="2400" dirty="0"/>
          </a:p>
        </p:txBody>
      </p:sp>
      <p:sp>
        <p:nvSpPr>
          <p:cNvPr id="87" name="矩形: 圓角 86">
            <a:extLst>
              <a:ext uri="{FF2B5EF4-FFF2-40B4-BE49-F238E27FC236}">
                <a16:creationId xmlns:a16="http://schemas.microsoft.com/office/drawing/2014/main" id="{DE18AA3D-7B17-4996-9F35-ECC906C39FD4}"/>
              </a:ext>
            </a:extLst>
          </p:cNvPr>
          <p:cNvSpPr/>
          <p:nvPr/>
        </p:nvSpPr>
        <p:spPr>
          <a:xfrm>
            <a:off x="2485254" y="3020743"/>
            <a:ext cx="4092021" cy="868944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1471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74" grpId="0"/>
      <p:bldP spid="75" grpId="0"/>
      <p:bldP spid="77" grpId="0" animBg="1"/>
      <p:bldP spid="78" grpId="0"/>
      <p:bldP spid="79" grpId="0"/>
      <p:bldP spid="81" grpId="0" animBg="1"/>
      <p:bldP spid="82" grpId="0" animBg="1"/>
      <p:bldP spid="83" grpId="0" animBg="1"/>
      <p:bldP spid="84" grpId="0" animBg="1"/>
      <p:bldP spid="85" grpId="0" animBg="1"/>
      <p:bldP spid="86" grpId="0"/>
      <p:bldP spid="8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F99C03-AF9E-4D77-AE7E-68D01D4C8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/>
              <a:t>. </a:t>
            </a:r>
          </a:p>
        </p:txBody>
      </p:sp>
      <p:pic>
        <p:nvPicPr>
          <p:cNvPr id="2054" name="Picture 6" descr="ç¸éåç">
            <a:extLst>
              <a:ext uri="{FF2B5EF4-FFF2-40B4-BE49-F238E27FC236}">
                <a16:creationId xmlns:a16="http://schemas.microsoft.com/office/drawing/2014/main" id="{0E7350D2-31F0-4887-ADED-6E0BDF99E0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2178" y="1207081"/>
            <a:ext cx="5534806" cy="5534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9DD1A7D-5514-4A2E-8BB8-FB71E3C6A52C}"/>
              </a:ext>
            </a:extLst>
          </p:cNvPr>
          <p:cNvSpPr/>
          <p:nvPr/>
        </p:nvSpPr>
        <p:spPr>
          <a:xfrm>
            <a:off x="674168" y="1800717"/>
            <a:ext cx="31774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RL is difficult to train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F831395-4C95-46D8-AEBA-85616B5F8D65}"/>
              </a:ext>
            </a:extLst>
          </p:cNvPr>
          <p:cNvSpPr/>
          <p:nvPr/>
        </p:nvSpPr>
        <p:spPr>
          <a:xfrm>
            <a:off x="5053719" y="1800717"/>
            <a:ext cx="35798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GAN is difficult to train 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2CC6000-2E6B-43EF-8727-2BA95CA2DF7B}"/>
              </a:ext>
            </a:extLst>
          </p:cNvPr>
          <p:cNvSpPr/>
          <p:nvPr/>
        </p:nvSpPr>
        <p:spPr>
          <a:xfrm>
            <a:off x="1790373" y="5996085"/>
            <a:ext cx="556325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Sequence Generation GAN (RL+GAN)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06D0BC84-48CB-4110-849A-B43B81B6FE99}"/>
              </a:ext>
            </a:extLst>
          </p:cNvPr>
          <p:cNvCxnSpPr>
            <a:cxnSpLocks/>
          </p:cNvCxnSpPr>
          <p:nvPr/>
        </p:nvCxnSpPr>
        <p:spPr>
          <a:xfrm>
            <a:off x="2115879" y="2424622"/>
            <a:ext cx="839972" cy="93091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BEB770F5-AF17-475F-BBD6-52F4B6C7737B}"/>
              </a:ext>
            </a:extLst>
          </p:cNvPr>
          <p:cNvCxnSpPr>
            <a:cxnSpLocks/>
          </p:cNvCxnSpPr>
          <p:nvPr/>
        </p:nvCxnSpPr>
        <p:spPr>
          <a:xfrm flipH="1">
            <a:off x="5645888" y="2323937"/>
            <a:ext cx="985962" cy="103159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FFD5415F-9768-451F-B8CD-3EE3EE8C87F7}"/>
              </a:ext>
            </a:extLst>
          </p:cNvPr>
          <p:cNvSpPr/>
          <p:nvPr/>
        </p:nvSpPr>
        <p:spPr>
          <a:xfrm>
            <a:off x="2115879" y="905859"/>
            <a:ext cx="64294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Reinforcement learning (RL) is involved</a:t>
            </a:r>
            <a:r>
              <a:rPr kumimoji="0" lang="en-US" altLang="zh-TW" sz="28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 ……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CD26FDA-014E-43CA-A2B9-76E651C42202}"/>
              </a:ext>
            </a:extLst>
          </p:cNvPr>
          <p:cNvSpPr txBox="1"/>
          <p:nvPr/>
        </p:nvSpPr>
        <p:spPr>
          <a:xfrm>
            <a:off x="645912" y="300458"/>
            <a:ext cx="61828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200" b="1" i="1" u="sng" dirty="0"/>
              <a:t>GAN for Sequence Generation</a:t>
            </a:r>
            <a:endParaRPr lang="zh-TW" altLang="en-US" sz="3200" b="1" i="1" u="sng" dirty="0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346D187A-54F3-4CBF-A3C2-8935F549A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643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1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8B04FB-AD71-4EEA-B5A1-64A9355F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GAN for Sequence Generation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F99C03-AF9E-4D77-AE7E-68D01D4C8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Usually, the</a:t>
            </a:r>
            <a:r>
              <a:rPr lang="zh-TW" altLang="en-US" sz="2400" dirty="0"/>
              <a:t> </a:t>
            </a:r>
            <a:r>
              <a:rPr lang="en-US" altLang="zh-TW" sz="2400" dirty="0"/>
              <a:t>generator</a:t>
            </a:r>
            <a:r>
              <a:rPr lang="zh-TW" altLang="en-US" sz="2400" dirty="0"/>
              <a:t> </a:t>
            </a:r>
            <a:r>
              <a:rPr lang="en-US" altLang="zh-TW" sz="2400" dirty="0"/>
              <a:t>are</a:t>
            </a:r>
            <a:r>
              <a:rPr lang="zh-TW" altLang="en-US" sz="2400" dirty="0"/>
              <a:t> </a:t>
            </a:r>
            <a:r>
              <a:rPr lang="en-US" altLang="zh-TW" sz="2400" dirty="0"/>
              <a:t>fine-tuned from a model learned by other approaches. </a:t>
            </a:r>
          </a:p>
          <a:p>
            <a:r>
              <a:rPr lang="en-US" altLang="zh-TW" sz="2400" dirty="0"/>
              <a:t>However, with enough hyperparameter-tuning and tips, </a:t>
            </a:r>
            <a:r>
              <a:rPr lang="en-US" altLang="zh-TW" sz="2400" dirty="0" err="1"/>
              <a:t>ScarchGAN</a:t>
            </a:r>
            <a:r>
              <a:rPr lang="en-US" altLang="zh-TW" sz="2400" dirty="0"/>
              <a:t> can train from scratch.  </a:t>
            </a:r>
            <a:endParaRPr lang="zh-TW" altLang="en-US" sz="2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A49C04E-E93B-4676-8BDE-79D37D02A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203" y="3436126"/>
            <a:ext cx="5506427" cy="3083599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87ED184C-9B70-401B-9C88-EC352B1A0810}"/>
              </a:ext>
            </a:extLst>
          </p:cNvPr>
          <p:cNvSpPr txBox="1"/>
          <p:nvPr/>
        </p:nvSpPr>
        <p:spPr>
          <a:xfrm>
            <a:off x="740060" y="5101849"/>
            <a:ext cx="26851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sz="2400" i="0" dirty="0">
                <a:solidFill>
                  <a:srgbClr val="000000"/>
                </a:solidFill>
                <a:effectLst/>
              </a:rPr>
              <a:t>Training language GANs from Scratch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D92A6C-32BE-4B98-96D8-922B98293DE2}"/>
              </a:ext>
            </a:extLst>
          </p:cNvPr>
          <p:cNvSpPr txBox="1"/>
          <p:nvPr/>
        </p:nvSpPr>
        <p:spPr>
          <a:xfrm>
            <a:off x="769088" y="5884753"/>
            <a:ext cx="22688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https://arxiv.org/abs/1905.09922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BD71244-A3EE-433D-9B92-4CB6C215F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F316A-6AFE-457E-A00B-CEB30FA3498B}" type="slidenum">
              <a:rPr lang="zh-TW" altLang="en-US" smtClean="0"/>
              <a:t>52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3553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94EB58-3647-4161-9C4E-C1BD44A20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Generative Models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CDAEEF2-0669-4F88-928B-CB1AE55065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This lecture: Generative Adversarial Network (GAN)</a:t>
            </a:r>
            <a:endParaRPr lang="zh-TW" altLang="en-US" dirty="0"/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79F40002-5F60-4591-86A7-D684C7828582}"/>
              </a:ext>
            </a:extLst>
          </p:cNvPr>
          <p:cNvGrpSpPr/>
          <p:nvPr/>
        </p:nvGrpSpPr>
        <p:grpSpPr>
          <a:xfrm>
            <a:off x="2020434" y="5366280"/>
            <a:ext cx="5480503" cy="1140523"/>
            <a:chOff x="1954440" y="5279192"/>
            <a:chExt cx="5480503" cy="1140523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91D9D68C-2678-4181-9BF0-B4B85EDE1032}"/>
                </a:ext>
              </a:extLst>
            </p:cNvPr>
            <p:cNvSpPr txBox="1"/>
            <p:nvPr/>
          </p:nvSpPr>
          <p:spPr>
            <a:xfrm>
              <a:off x="1955803" y="5279192"/>
              <a:ext cx="28520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Full version</a:t>
              </a:r>
              <a:endPara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427DEC7A-F049-4D64-99B8-6B2956F36654}"/>
                </a:ext>
              </a:extLst>
            </p:cNvPr>
            <p:cNvSpPr txBox="1"/>
            <p:nvPr/>
          </p:nvSpPr>
          <p:spPr>
            <a:xfrm>
              <a:off x="1954440" y="5773384"/>
              <a:ext cx="5480503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https://www.youtube.com/playlist?list=PLJV_el3uVTsMq6JEFPW35BCiOQTsoqwNw</a:t>
              </a: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pic>
        <p:nvPicPr>
          <p:cNvPr id="2054" name="Picture 6">
            <a:extLst>
              <a:ext uri="{FF2B5EF4-FFF2-40B4-BE49-F238E27FC236}">
                <a16:creationId xmlns:a16="http://schemas.microsoft.com/office/drawing/2014/main" id="{4220F964-5218-41C3-B6BE-033E82620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6603" y="2335535"/>
            <a:ext cx="3516311" cy="351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FE6C2B-F148-4408-A6C3-FEF293579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218D97-057B-4649-A039-448A1754A34D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271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94EB58-3647-4161-9C4E-C1BD44A20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More Generative Models 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FD88C63-BC62-43E0-9B01-C8C7F717CA4E}"/>
              </a:ext>
            </a:extLst>
          </p:cNvPr>
          <p:cNvSpPr txBox="1"/>
          <p:nvPr/>
        </p:nvSpPr>
        <p:spPr>
          <a:xfrm>
            <a:off x="1251859" y="2209020"/>
            <a:ext cx="30479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Variational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Autoencoder (VAE)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1D9D68C-2678-4181-9BF0-B4B85EDE1032}"/>
              </a:ext>
            </a:extLst>
          </p:cNvPr>
          <p:cNvSpPr txBox="1"/>
          <p:nvPr/>
        </p:nvSpPr>
        <p:spPr>
          <a:xfrm>
            <a:off x="5215615" y="2207426"/>
            <a:ext cx="28520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FLOW-based Model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27DEC7A-F049-4D64-99B8-6B2956F36654}"/>
              </a:ext>
            </a:extLst>
          </p:cNvPr>
          <p:cNvSpPr txBox="1"/>
          <p:nvPr/>
        </p:nvSpPr>
        <p:spPr>
          <a:xfrm>
            <a:off x="5014684" y="5487500"/>
            <a:ext cx="32539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https://youtu.be/uXY18nzdSsM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704CB2F-9FC2-40B6-BBCD-B4076209066A}"/>
              </a:ext>
            </a:extLst>
          </p:cNvPr>
          <p:cNvSpPr txBox="1"/>
          <p:nvPr/>
        </p:nvSpPr>
        <p:spPr>
          <a:xfrm>
            <a:off x="899888" y="5487500"/>
            <a:ext cx="37519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https://youtu.be/8zomhgKrsmQ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B480AF5-7B03-4724-9511-C354E6B63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287" y="3127336"/>
            <a:ext cx="2431143" cy="243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76B217B-C8DF-45AF-B849-AECEF0A74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073" y="3141850"/>
            <a:ext cx="2431143" cy="243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1DC7887-E8A3-459F-B45D-FF3F73A80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218D97-057B-4649-A039-448A1754A34D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7305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89ABDF-73BD-4782-AB5F-FE7EE201D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Possible Solution? </a:t>
            </a:r>
            <a:endParaRPr lang="zh-TW" altLang="en-US" dirty="0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AFD2C46C-F4D1-46B9-8A94-CAB96865EE42}"/>
              </a:ext>
            </a:extLst>
          </p:cNvPr>
          <p:cNvGrpSpPr/>
          <p:nvPr/>
        </p:nvGrpSpPr>
        <p:grpSpPr>
          <a:xfrm>
            <a:off x="5469347" y="134799"/>
            <a:ext cx="3214084" cy="2100682"/>
            <a:chOff x="644126" y="4258170"/>
            <a:chExt cx="3652768" cy="23874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A7BA7DBB-8927-4F4A-BF8B-7AA72724D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2494" y="5112971"/>
              <a:ext cx="914400" cy="914400"/>
            </a:xfrm>
            <a:prstGeom prst="rect">
              <a:avLst/>
            </a:prstGeom>
          </p:spPr>
        </p:pic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F13A7248-EE06-4F47-A120-EAEA3E96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5869" y="4258170"/>
              <a:ext cx="914400" cy="914400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DDFE22CD-6EF0-4AD1-BC48-79E7A1EE4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681" y="4287858"/>
              <a:ext cx="914400" cy="914400"/>
            </a:xfrm>
            <a:prstGeom prst="rect">
              <a:avLst/>
            </a:prstGeom>
          </p:spPr>
        </p:pic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8E41603F-A424-472A-AF6F-ADAEDD646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5676" y="4749170"/>
              <a:ext cx="914400" cy="914400"/>
            </a:xfrm>
            <a:prstGeom prst="rect">
              <a:avLst/>
            </a:prstGeom>
          </p:spPr>
        </p:pic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0AD50D97-C150-4E22-8886-48F2AFF69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2888" y="5731170"/>
              <a:ext cx="914400" cy="914400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DD069083-CF4C-433F-814C-A6049FB3A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6386" y="5187858"/>
              <a:ext cx="914400" cy="914400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2C76B37C-6C84-4FCE-8CA6-2595A2B7B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8678" y="4749170"/>
              <a:ext cx="914400" cy="914400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5874EBD5-6DB0-45CA-93B1-57EB103BD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9580" y="5731170"/>
              <a:ext cx="914400" cy="914400"/>
            </a:xfrm>
            <a:prstGeom prst="rect">
              <a:avLst/>
            </a:prstGeom>
          </p:spPr>
        </p:pic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7B38C2CF-D0FC-4879-BEAA-1187387FF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6182" y="5390058"/>
              <a:ext cx="914400" cy="914400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4F83BC37-C88B-4215-B211-52E0010E9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6869" y="4524714"/>
              <a:ext cx="914400" cy="914400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DFAE07F8-9BDB-456C-AAE7-2D93B69B5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126" y="5731170"/>
              <a:ext cx="914400" cy="914400"/>
            </a:xfrm>
            <a:prstGeom prst="rect">
              <a:avLst/>
            </a:prstGeom>
          </p:spPr>
        </p:pic>
      </p:grpSp>
      <p:pic>
        <p:nvPicPr>
          <p:cNvPr id="16" name="圖片 15">
            <a:extLst>
              <a:ext uri="{FF2B5EF4-FFF2-40B4-BE49-F238E27FC236}">
                <a16:creationId xmlns:a16="http://schemas.microsoft.com/office/drawing/2014/main" id="{4E28189F-1C0D-4546-89E8-A9D5398DF6E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88" y="2060146"/>
            <a:ext cx="805004" cy="805004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E7686370-F651-4CA2-97AA-176B1666216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759" y="2034746"/>
            <a:ext cx="805004" cy="80500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5FDC0430-1957-45FB-80EA-9CF5666E9D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230" y="2034746"/>
            <a:ext cx="805004" cy="805004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5789A965-F8CA-4A15-A917-095CAD21E9F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9701" y="2035166"/>
            <a:ext cx="804584" cy="804584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1E8B63CC-B634-43F0-A515-DD0074CA4C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752" y="2060566"/>
            <a:ext cx="804584" cy="80458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47266063-7187-4CCB-9DAF-5203F78ED002}"/>
                  </a:ext>
                </a:extLst>
              </p:cNvPr>
              <p:cNvSpPr txBox="1"/>
              <p:nvPr/>
            </p:nvSpPr>
            <p:spPr>
              <a:xfrm>
                <a:off x="2169787" y="2968672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0.1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−0.1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⋮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0.7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47266063-7187-4CCB-9DAF-5203F78ED0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9787" y="2968672"/>
                <a:ext cx="725135" cy="102047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49DED67C-6A5A-4379-9842-20414D2C7335}"/>
                  </a:ext>
                </a:extLst>
              </p:cNvPr>
              <p:cNvSpPr txBox="1"/>
              <p:nvPr/>
            </p:nvSpPr>
            <p:spPr>
              <a:xfrm>
                <a:off x="3689192" y="2968672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−0.3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0.1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⋮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49DED67C-6A5A-4379-9842-20414D2C73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9192" y="2968672"/>
                <a:ext cx="725135" cy="102047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7F639258-3BAB-4008-BADB-D29481B6833A}"/>
                  </a:ext>
                </a:extLst>
              </p:cNvPr>
              <p:cNvSpPr txBox="1"/>
              <p:nvPr/>
            </p:nvSpPr>
            <p:spPr>
              <a:xfrm>
                <a:off x="712958" y="2945599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0.3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−0.1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⋮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−0.7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7F639258-3BAB-4008-BADB-D29481B683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958" y="2945599"/>
                <a:ext cx="725135" cy="102047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CA1A072E-EAFD-4446-AFF9-0355DCBA0881}"/>
                  </a:ext>
                </a:extLst>
              </p:cNvPr>
              <p:cNvSpPr txBox="1"/>
              <p:nvPr/>
            </p:nvSpPr>
            <p:spPr>
              <a:xfrm>
                <a:off x="5168453" y="2968672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0.7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0.1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⋮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−</m:t>
                              </m:r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CA1A072E-EAFD-4446-AFF9-0355DCBA08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8453" y="2968672"/>
                <a:ext cx="725135" cy="102047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文字方塊 26">
                <a:extLst>
                  <a:ext uri="{FF2B5EF4-FFF2-40B4-BE49-F238E27FC236}">
                    <a16:creationId xmlns:a16="http://schemas.microsoft.com/office/drawing/2014/main" id="{FCA3E17D-39FA-40D0-BB5A-C6CFE4DBE7B3}"/>
                  </a:ext>
                </a:extLst>
              </p:cNvPr>
              <p:cNvSpPr txBox="1"/>
              <p:nvPr/>
            </p:nvSpPr>
            <p:spPr>
              <a:xfrm>
                <a:off x="6652209" y="2945599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TW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eqArrPr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−0.1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0.8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⋮</m:t>
                              </m:r>
                            </m:e>
                            <m:e>
                              <m:r>
                                <a:rPr kumimoji="0" lang="en-US" altLang="zh-TW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0.8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kumimoji="0" lang="zh-TW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>
          <p:sp>
            <p:nvSpPr>
              <p:cNvPr id="27" name="文字方塊 26">
                <a:extLst>
                  <a:ext uri="{FF2B5EF4-FFF2-40B4-BE49-F238E27FC236}">
                    <a16:creationId xmlns:a16="http://schemas.microsoft.com/office/drawing/2014/main" id="{FCA3E17D-39FA-40D0-BB5A-C6CFE4DBE7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2209" y="2945599"/>
                <a:ext cx="725135" cy="1020472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9" name="群組 18">
            <a:extLst>
              <a:ext uri="{FF2B5EF4-FFF2-40B4-BE49-F238E27FC236}">
                <a16:creationId xmlns:a16="http://schemas.microsoft.com/office/drawing/2014/main" id="{E9498790-7135-4110-9446-B7DA5F59D6C2}"/>
              </a:ext>
            </a:extLst>
          </p:cNvPr>
          <p:cNvGrpSpPr/>
          <p:nvPr/>
        </p:nvGrpSpPr>
        <p:grpSpPr>
          <a:xfrm>
            <a:off x="1461257" y="4272203"/>
            <a:ext cx="6160101" cy="1020472"/>
            <a:chOff x="1609240" y="2472549"/>
            <a:chExt cx="6160101" cy="1020472"/>
          </a:xfrm>
        </p:grpSpPr>
        <p:sp>
          <p:nvSpPr>
            <p:cNvPr id="28" name="矩形: 圓角 27">
              <a:extLst>
                <a:ext uri="{FF2B5EF4-FFF2-40B4-BE49-F238E27FC236}">
                  <a16:creationId xmlns:a16="http://schemas.microsoft.com/office/drawing/2014/main" id="{DE9DCA57-9A42-4B26-9F09-2CF290649845}"/>
                </a:ext>
              </a:extLst>
            </p:cNvPr>
            <p:cNvSpPr/>
            <p:nvPr/>
          </p:nvSpPr>
          <p:spPr>
            <a:xfrm>
              <a:off x="3113228" y="2580501"/>
              <a:ext cx="1393635" cy="80456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Network</a:t>
              </a:r>
              <a:endPara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cxnSp>
          <p:nvCxnSpPr>
            <p:cNvPr id="29" name="直線單箭頭接點 28">
              <a:extLst>
                <a:ext uri="{FF2B5EF4-FFF2-40B4-BE49-F238E27FC236}">
                  <a16:creationId xmlns:a16="http://schemas.microsoft.com/office/drawing/2014/main" id="{B249FD43-03CA-40FC-9636-F810BCB01BE6}"/>
                </a:ext>
              </a:extLst>
            </p:cNvPr>
            <p:cNvCxnSpPr>
              <a:cxnSpLocks/>
            </p:cNvCxnSpPr>
            <p:nvPr/>
          </p:nvCxnSpPr>
          <p:spPr>
            <a:xfrm>
              <a:off x="2390963" y="2982785"/>
              <a:ext cx="68422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0" name="文字方塊 29">
                  <a:extLst>
                    <a:ext uri="{FF2B5EF4-FFF2-40B4-BE49-F238E27FC236}">
                      <a16:creationId xmlns:a16="http://schemas.microsoft.com/office/drawing/2014/main" id="{DB925EC0-BD19-4C72-84AF-FBA0EE3BE3C8}"/>
                    </a:ext>
                  </a:extLst>
                </p:cNvPr>
                <p:cNvSpPr txBox="1"/>
                <p:nvPr/>
              </p:nvSpPr>
              <p:spPr>
                <a:xfrm>
                  <a:off x="1609240" y="2472549"/>
                  <a:ext cx="725135" cy="102047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kumimoji="0" lang="en-US" altLang="zh-TW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kumimoji="0" lang="en-US" altLang="zh-TW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eqArrPr>
                              <m:e>
                                <m:r>
                                  <a:rPr kumimoji="0" lang="en-US" altLang="zh-TW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0.3</m:t>
                                </m:r>
                              </m:e>
                              <m:e>
                                <m:r>
                                  <a:rPr kumimoji="0" lang="en-US" altLang="zh-TW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−0.1</m:t>
                                </m:r>
                              </m:e>
                              <m:e>
                                <m:r>
                                  <a:rPr kumimoji="0" lang="en-US" altLang="zh-TW" sz="18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kumimoji="0" lang="en-US" altLang="zh-TW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−0.7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kumimoji="0" lang="zh-TW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>
            <p:sp>
              <p:nvSpPr>
                <p:cNvPr id="30" name="文字方塊 29">
                  <a:extLst>
                    <a:ext uri="{FF2B5EF4-FFF2-40B4-BE49-F238E27FC236}">
                      <a16:creationId xmlns:a16="http://schemas.microsoft.com/office/drawing/2014/main" id="{DB925EC0-BD19-4C72-84AF-FBA0EE3BE3C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09240" y="2472549"/>
                  <a:ext cx="725135" cy="1020472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1" name="直線單箭頭接點 30">
              <a:extLst>
                <a:ext uri="{FF2B5EF4-FFF2-40B4-BE49-F238E27FC236}">
                  <a16:creationId xmlns:a16="http://schemas.microsoft.com/office/drawing/2014/main" id="{04377D10-9CA0-4D70-919F-FB7AAA07D54A}"/>
                </a:ext>
              </a:extLst>
            </p:cNvPr>
            <p:cNvCxnSpPr>
              <a:cxnSpLocks/>
            </p:cNvCxnSpPr>
            <p:nvPr/>
          </p:nvCxnSpPr>
          <p:spPr>
            <a:xfrm>
              <a:off x="4596436" y="2982785"/>
              <a:ext cx="68422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2" name="圖片 31">
              <a:extLst>
                <a:ext uri="{FF2B5EF4-FFF2-40B4-BE49-F238E27FC236}">
                  <a16:creationId xmlns:a16="http://schemas.microsoft.com/office/drawing/2014/main" id="{3A48F762-417F-493E-8F08-45E67B2DD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64337" y="2586992"/>
              <a:ext cx="805004" cy="805004"/>
            </a:xfrm>
            <a:prstGeom prst="rect">
              <a:avLst/>
            </a:prstGeom>
          </p:spPr>
        </p:pic>
        <p:pic>
          <p:nvPicPr>
            <p:cNvPr id="33" name="圖片 32">
              <a:extLst>
                <a:ext uri="{FF2B5EF4-FFF2-40B4-BE49-F238E27FC236}">
                  <a16:creationId xmlns:a16="http://schemas.microsoft.com/office/drawing/2014/main" id="{08F3F6E8-C9DC-4D71-ACA7-833BBA385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artisticGlowEdges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63599" y="2580065"/>
              <a:ext cx="805004" cy="805004"/>
            </a:xfrm>
            <a:prstGeom prst="rect">
              <a:avLst/>
            </a:prstGeom>
          </p:spPr>
        </p:pic>
        <p:cxnSp>
          <p:nvCxnSpPr>
            <p:cNvPr id="34" name="直線單箭頭接點 33">
              <a:extLst>
                <a:ext uri="{FF2B5EF4-FFF2-40B4-BE49-F238E27FC236}">
                  <a16:creationId xmlns:a16="http://schemas.microsoft.com/office/drawing/2014/main" id="{23DF956C-2959-4D31-8DBB-B140AED1F0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7723" y="2982785"/>
              <a:ext cx="59954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ot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7E1024A2-628D-4126-A90D-4F9AC3D478E8}"/>
              </a:ext>
            </a:extLst>
          </p:cNvPr>
          <p:cNvSpPr txBox="1"/>
          <p:nvPr/>
        </p:nvSpPr>
        <p:spPr>
          <a:xfrm>
            <a:off x="4034943" y="5256190"/>
            <a:ext cx="49505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Using typical learning approaches? 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519AB0F8-5521-4C81-B037-F10A560C9ECF}"/>
              </a:ext>
            </a:extLst>
          </p:cNvPr>
          <p:cNvSpPr txBox="1"/>
          <p:nvPr/>
        </p:nvSpPr>
        <p:spPr>
          <a:xfrm>
            <a:off x="536334" y="5814392"/>
            <a:ext cx="83661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Generative Latent Optimization (GLO), </a:t>
            </a:r>
            <a:r>
              <a:rPr kumimoji="0" lang="en-US" altLang="zh-TW" sz="1800" b="0" i="0" u="none" strike="noStrike" kern="18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https://arxiv.org/abs/1707.05776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8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Gradient Origin Networks, 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https://arxiv.org/abs/2007.02798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226D180-EC71-4C31-8D8F-BA60BA5F9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218D97-057B-4649-A039-448A1754A34D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73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7" grpId="0"/>
      <p:bldP spid="37" grpId="0"/>
      <p:bldP spid="3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bstract background of dark mesh">
            <a:extLst>
              <a:ext uri="{FF2B5EF4-FFF2-40B4-BE49-F238E27FC236}">
                <a16:creationId xmlns:a16="http://schemas.microsoft.com/office/drawing/2014/main" id="{5D563B4D-58B8-4A71-8BB6-74EA2F01EB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8565" r="16435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311C59F-58BE-469C-98CC-EAE1850052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00630"/>
            <a:ext cx="9143980" cy="2900518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rgbClr val="FFFFFF"/>
                </a:solidFill>
              </a:rPr>
              <a:t>Evaluation of Generation</a:t>
            </a:r>
            <a:endParaRPr lang="zh-TW" altLang="en-US" dirty="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7438096-DCE4-46B5-B94C-AD53AAA57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159404"/>
            <a:ext cx="6858000" cy="1098395"/>
          </a:xfrm>
        </p:spPr>
        <p:txBody>
          <a:bodyPr>
            <a:normAutofit/>
          </a:bodyPr>
          <a:lstStyle/>
          <a:p>
            <a:endParaRPr lang="zh-TW" altLang="en-US" sz="32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38D80C9-75AE-42AF-96E3-B2769D09A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14520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Inception Score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897" y="1927129"/>
            <a:ext cx="799050" cy="8396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矩形 3"/>
          <p:cNvSpPr/>
          <p:nvPr/>
        </p:nvSpPr>
        <p:spPr>
          <a:xfrm>
            <a:off x="2628157" y="1847243"/>
            <a:ext cx="2127411" cy="9771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Off-the-shelf Image Classifier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字方塊 5"/>
              <p:cNvSpPr txBox="1"/>
              <p:nvPr/>
            </p:nvSpPr>
            <p:spPr>
              <a:xfrm>
                <a:off x="628650" y="2162302"/>
                <a:ext cx="24173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𝑥</m:t>
                      </m:r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6" name="文字方塊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2162302"/>
                <a:ext cx="241733" cy="369332"/>
              </a:xfrm>
              <a:prstGeom prst="rect">
                <a:avLst/>
              </a:prstGeom>
              <a:blipFill>
                <a:blip r:embed="rId4"/>
                <a:stretch>
                  <a:fillRect l="-15000" r="-15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/>
              <p:cNvSpPr txBox="1"/>
              <p:nvPr/>
            </p:nvSpPr>
            <p:spPr>
              <a:xfrm>
                <a:off x="5415209" y="2137305"/>
                <a:ext cx="97000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𝑃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𝑦</m:t>
                          </m:r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|</m:t>
                          </m:r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8" name="文字方塊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5209" y="2137305"/>
                <a:ext cx="970009" cy="369332"/>
              </a:xfrm>
              <a:prstGeom prst="rect">
                <a:avLst/>
              </a:prstGeom>
              <a:blipFill>
                <a:blip r:embed="rId5"/>
                <a:stretch>
                  <a:fillRect l="-6918" b="-35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字方塊 6"/>
          <p:cNvSpPr txBox="1"/>
          <p:nvPr/>
        </p:nvSpPr>
        <p:spPr>
          <a:xfrm>
            <a:off x="5296948" y="2911095"/>
            <a:ext cx="35885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Concentrated distribution means higher visual quality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1" name="箭號: 向右 30"/>
          <p:cNvSpPr/>
          <p:nvPr/>
        </p:nvSpPr>
        <p:spPr>
          <a:xfrm>
            <a:off x="2061405" y="2169911"/>
            <a:ext cx="531511" cy="3693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2" name="箭號: 向右 31"/>
          <p:cNvSpPr/>
          <p:nvPr/>
        </p:nvSpPr>
        <p:spPr>
          <a:xfrm>
            <a:off x="4807122" y="2151130"/>
            <a:ext cx="531511" cy="3693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4D1A6CB-F90A-45AC-A9A8-E54D0BB67FD2}"/>
              </a:ext>
            </a:extLst>
          </p:cNvPr>
          <p:cNvSpPr/>
          <p:nvPr/>
        </p:nvSpPr>
        <p:spPr>
          <a:xfrm>
            <a:off x="5628790" y="150669"/>
            <a:ext cx="34644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Times New Roman" panose="02020603050405020304" pitchFamily="18" charset="0"/>
              </a:rPr>
              <a:t>[Tim </a:t>
            </a:r>
            <a:r>
              <a:rPr kumimoji="0" lang="en-US" altLang="zh-TW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Times New Roman" panose="02020603050405020304" pitchFamily="18" charset="0"/>
              </a:rPr>
              <a:t>Salimans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Times New Roman" panose="02020603050405020304" pitchFamily="18" charset="0"/>
              </a:rPr>
              <a:t>, et al., NIPS, 2016]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C359061A-CE01-4D1C-901E-945165DB1D99}"/>
                  </a:ext>
                </a:extLst>
              </p:cNvPr>
              <p:cNvSpPr txBox="1"/>
              <p:nvPr/>
            </p:nvSpPr>
            <p:spPr>
              <a:xfrm>
                <a:off x="5805778" y="653225"/>
                <a:ext cx="165535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𝑥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: image</a:t>
                </a:r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C359061A-CE01-4D1C-901E-945165DB1D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5778" y="653225"/>
                <a:ext cx="1655351" cy="461665"/>
              </a:xfrm>
              <a:prstGeom prst="rect">
                <a:avLst/>
              </a:prstGeom>
              <a:blipFill>
                <a:blip r:embed="rId13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0AF3A934-C551-4524-AB03-AEAC17050153}"/>
                  </a:ext>
                </a:extLst>
              </p:cNvPr>
              <p:cNvSpPr txBox="1"/>
              <p:nvPr/>
            </p:nvSpPr>
            <p:spPr>
              <a:xfrm>
                <a:off x="5805778" y="1051812"/>
                <a:ext cx="35885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𝑦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: class (output of CNN)</a:t>
                </a:r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0AF3A934-C551-4524-AB03-AEAC170501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5778" y="1051812"/>
                <a:ext cx="3588561" cy="461665"/>
              </a:xfrm>
              <a:prstGeom prst="rect">
                <a:avLst/>
              </a:prstGeom>
              <a:blipFill>
                <a:blip r:embed="rId14"/>
                <a:stretch>
                  <a:fillRect l="-509" t="-10667" b="-3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文字方塊 13">
            <a:extLst>
              <a:ext uri="{FF2B5EF4-FFF2-40B4-BE49-F238E27FC236}">
                <a16:creationId xmlns:a16="http://schemas.microsoft.com/office/drawing/2014/main" id="{3D203593-7309-47B7-A088-1681287808B2}"/>
              </a:ext>
            </a:extLst>
          </p:cNvPr>
          <p:cNvSpPr txBox="1"/>
          <p:nvPr/>
        </p:nvSpPr>
        <p:spPr>
          <a:xfrm>
            <a:off x="2517721" y="2757165"/>
            <a:ext cx="24003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e.g. Inception net, VGG, etc.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60" name="群組 59">
            <a:extLst>
              <a:ext uri="{FF2B5EF4-FFF2-40B4-BE49-F238E27FC236}">
                <a16:creationId xmlns:a16="http://schemas.microsoft.com/office/drawing/2014/main" id="{2DFD980E-9171-4C4B-B577-97E04C07374E}"/>
              </a:ext>
            </a:extLst>
          </p:cNvPr>
          <p:cNvGrpSpPr/>
          <p:nvPr/>
        </p:nvGrpSpPr>
        <p:grpSpPr>
          <a:xfrm>
            <a:off x="6716501" y="1538480"/>
            <a:ext cx="1914571" cy="1237797"/>
            <a:chOff x="6716501" y="1538480"/>
            <a:chExt cx="1914571" cy="1237797"/>
          </a:xfrm>
        </p:grpSpPr>
        <p:grpSp>
          <p:nvGrpSpPr>
            <p:cNvPr id="41" name="群組 40">
              <a:extLst>
                <a:ext uri="{FF2B5EF4-FFF2-40B4-BE49-F238E27FC236}">
                  <a16:creationId xmlns:a16="http://schemas.microsoft.com/office/drawing/2014/main" id="{83DE65E0-11D2-4691-929B-314C4A22FC49}"/>
                </a:ext>
              </a:extLst>
            </p:cNvPr>
            <p:cNvGrpSpPr/>
            <p:nvPr/>
          </p:nvGrpSpPr>
          <p:grpSpPr>
            <a:xfrm>
              <a:off x="6820807" y="1886242"/>
              <a:ext cx="1669143" cy="890035"/>
              <a:chOff x="6846207" y="1944540"/>
              <a:chExt cx="1669143" cy="890035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0338059D-34E5-4CAA-961E-79B96EF4C571}"/>
                  </a:ext>
                </a:extLst>
              </p:cNvPr>
              <p:cNvSpPr/>
              <p:nvPr/>
            </p:nvSpPr>
            <p:spPr>
              <a:xfrm>
                <a:off x="7099738" y="2657363"/>
                <a:ext cx="261257" cy="176519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3980D532-2C85-4FCC-834C-385717926F72}"/>
                  </a:ext>
                </a:extLst>
              </p:cNvPr>
              <p:cNvSpPr/>
              <p:nvPr/>
            </p:nvSpPr>
            <p:spPr>
              <a:xfrm>
                <a:off x="7573235" y="1944540"/>
                <a:ext cx="261257" cy="88420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C5D23906-EDA3-478E-B6E3-9948EF1D2AED}"/>
                  </a:ext>
                </a:extLst>
              </p:cNvPr>
              <p:cNvSpPr/>
              <p:nvPr/>
            </p:nvSpPr>
            <p:spPr>
              <a:xfrm>
                <a:off x="8043150" y="2757872"/>
                <a:ext cx="261257" cy="76010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cxnSp>
            <p:nvCxnSpPr>
              <p:cNvPr id="29" name="直線接點 28">
                <a:extLst>
                  <a:ext uri="{FF2B5EF4-FFF2-40B4-BE49-F238E27FC236}">
                    <a16:creationId xmlns:a16="http://schemas.microsoft.com/office/drawing/2014/main" id="{D1A567F3-B5B0-4214-A300-FA36EC9CC1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46207" y="2834575"/>
                <a:ext cx="1669143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AEE48307-4BD5-46F0-91CF-6D3B8F388C64}"/>
                </a:ext>
              </a:extLst>
            </p:cNvPr>
            <p:cNvSpPr txBox="1"/>
            <p:nvPr/>
          </p:nvSpPr>
          <p:spPr>
            <a:xfrm>
              <a:off x="6716501" y="2237187"/>
              <a:ext cx="8630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class 1</a:t>
              </a: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EFA64F11-4D9C-4756-9312-237877B8A65A}"/>
                </a:ext>
              </a:extLst>
            </p:cNvPr>
            <p:cNvSpPr txBox="1"/>
            <p:nvPr/>
          </p:nvSpPr>
          <p:spPr>
            <a:xfrm>
              <a:off x="7260479" y="1538480"/>
              <a:ext cx="8630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class 2</a:t>
              </a: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6" name="文字方塊 45">
              <a:extLst>
                <a:ext uri="{FF2B5EF4-FFF2-40B4-BE49-F238E27FC236}">
                  <a16:creationId xmlns:a16="http://schemas.microsoft.com/office/drawing/2014/main" id="{CB6FC0F7-2C61-4C69-AAF0-C9175AD8CB81}"/>
                </a:ext>
              </a:extLst>
            </p:cNvPr>
            <p:cNvSpPr txBox="1"/>
            <p:nvPr/>
          </p:nvSpPr>
          <p:spPr>
            <a:xfrm>
              <a:off x="7768029" y="2350274"/>
              <a:ext cx="8630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class 3</a:t>
              </a: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3005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7" grpId="0"/>
      <p:bldP spid="31" grpId="0" animBg="1"/>
      <p:bldP spid="32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Mode Collapse  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424" y="1627605"/>
            <a:ext cx="4735694" cy="4735694"/>
          </a:xfrm>
        </p:spPr>
      </p:pic>
      <p:grpSp>
        <p:nvGrpSpPr>
          <p:cNvPr id="5" name="群組 4">
            <a:extLst>
              <a:ext uri="{FF2B5EF4-FFF2-40B4-BE49-F238E27FC236}">
                <a16:creationId xmlns:a16="http://schemas.microsoft.com/office/drawing/2014/main" id="{C5C17B9F-7860-449F-81BA-4725E323EB51}"/>
              </a:ext>
            </a:extLst>
          </p:cNvPr>
          <p:cNvGrpSpPr/>
          <p:nvPr/>
        </p:nvGrpSpPr>
        <p:grpSpPr>
          <a:xfrm>
            <a:off x="832064" y="2508610"/>
            <a:ext cx="3630614" cy="972880"/>
            <a:chOff x="6011863" y="244287"/>
            <a:chExt cx="3874742" cy="972880"/>
          </a:xfrm>
        </p:grpSpPr>
        <p:sp>
          <p:nvSpPr>
            <p:cNvPr id="6" name="星形: 五角 5">
              <a:extLst>
                <a:ext uri="{FF2B5EF4-FFF2-40B4-BE49-F238E27FC236}">
                  <a16:creationId xmlns:a16="http://schemas.microsoft.com/office/drawing/2014/main" id="{9DD0C1E0-749B-478F-AA10-6180856BEBAF}"/>
                </a:ext>
              </a:extLst>
            </p:cNvPr>
            <p:cNvSpPr/>
            <p:nvPr/>
          </p:nvSpPr>
          <p:spPr>
            <a:xfrm>
              <a:off x="6011863" y="309340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星形: 五角 7">
              <a:extLst>
                <a:ext uri="{FF2B5EF4-FFF2-40B4-BE49-F238E27FC236}">
                  <a16:creationId xmlns:a16="http://schemas.microsoft.com/office/drawing/2014/main" id="{C76A2FD6-0822-4FCB-9C79-72F67E9B01B0}"/>
                </a:ext>
              </a:extLst>
            </p:cNvPr>
            <p:cNvSpPr/>
            <p:nvPr/>
          </p:nvSpPr>
          <p:spPr>
            <a:xfrm>
              <a:off x="6011863" y="812048"/>
              <a:ext cx="331560" cy="33156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0DF1C0A2-BE95-44BF-95DE-9879CBCF7A95}"/>
                </a:ext>
              </a:extLst>
            </p:cNvPr>
            <p:cNvSpPr txBox="1"/>
            <p:nvPr/>
          </p:nvSpPr>
          <p:spPr>
            <a:xfrm>
              <a:off x="6354246" y="244287"/>
              <a:ext cx="35323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: real data</a:t>
              </a:r>
              <a:endParaRPr lang="zh-TW" altLang="en-US" sz="2400" dirty="0"/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76CDF33A-8BC1-4865-A6D3-B9FC3051DFCB}"/>
                </a:ext>
              </a:extLst>
            </p:cNvPr>
            <p:cNvSpPr txBox="1"/>
            <p:nvPr/>
          </p:nvSpPr>
          <p:spPr>
            <a:xfrm>
              <a:off x="6352310" y="755502"/>
              <a:ext cx="25082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: generated data </a:t>
              </a:r>
              <a:endParaRPr lang="zh-TW" altLang="en-US" sz="2400" dirty="0"/>
            </a:p>
          </p:txBody>
        </p:sp>
      </p:grpSp>
      <p:sp>
        <p:nvSpPr>
          <p:cNvPr id="11" name="星形: 五角 10">
            <a:extLst>
              <a:ext uri="{FF2B5EF4-FFF2-40B4-BE49-F238E27FC236}">
                <a16:creationId xmlns:a16="http://schemas.microsoft.com/office/drawing/2014/main" id="{4CC08898-BCC6-4D63-B277-959A22165CD8}"/>
              </a:ext>
            </a:extLst>
          </p:cNvPr>
          <p:cNvSpPr/>
          <p:nvPr/>
        </p:nvSpPr>
        <p:spPr>
          <a:xfrm>
            <a:off x="1816758" y="4047160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星形: 五角 11">
            <a:extLst>
              <a:ext uri="{FF2B5EF4-FFF2-40B4-BE49-F238E27FC236}">
                <a16:creationId xmlns:a16="http://schemas.microsoft.com/office/drawing/2014/main" id="{007BC8CE-3EBD-4A33-90B6-02E8EF56DED9}"/>
              </a:ext>
            </a:extLst>
          </p:cNvPr>
          <p:cNvSpPr/>
          <p:nvPr/>
        </p:nvSpPr>
        <p:spPr>
          <a:xfrm>
            <a:off x="1795348" y="4734772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星形: 五角 12">
            <a:extLst>
              <a:ext uri="{FF2B5EF4-FFF2-40B4-BE49-F238E27FC236}">
                <a16:creationId xmlns:a16="http://schemas.microsoft.com/office/drawing/2014/main" id="{6AEE11C7-F150-4242-9DC5-B55CAC802F64}"/>
              </a:ext>
            </a:extLst>
          </p:cNvPr>
          <p:cNvSpPr/>
          <p:nvPr/>
        </p:nvSpPr>
        <p:spPr>
          <a:xfrm>
            <a:off x="1076268" y="4923488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星形: 五角 13">
            <a:extLst>
              <a:ext uri="{FF2B5EF4-FFF2-40B4-BE49-F238E27FC236}">
                <a16:creationId xmlns:a16="http://schemas.microsoft.com/office/drawing/2014/main" id="{1F1BE94C-68BA-48E1-BEA2-B4D88124F155}"/>
              </a:ext>
            </a:extLst>
          </p:cNvPr>
          <p:cNvSpPr/>
          <p:nvPr/>
        </p:nvSpPr>
        <p:spPr>
          <a:xfrm>
            <a:off x="3050229" y="5729148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星形: 五角 14">
            <a:extLst>
              <a:ext uri="{FF2B5EF4-FFF2-40B4-BE49-F238E27FC236}">
                <a16:creationId xmlns:a16="http://schemas.microsoft.com/office/drawing/2014/main" id="{ED6E73A5-ECE4-4955-AC01-D28772A89C71}"/>
              </a:ext>
            </a:extLst>
          </p:cNvPr>
          <p:cNvSpPr/>
          <p:nvPr/>
        </p:nvSpPr>
        <p:spPr>
          <a:xfrm>
            <a:off x="2784383" y="4428989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星形: 五角 15">
            <a:extLst>
              <a:ext uri="{FF2B5EF4-FFF2-40B4-BE49-F238E27FC236}">
                <a16:creationId xmlns:a16="http://schemas.microsoft.com/office/drawing/2014/main" id="{B6803178-44D2-44B3-98BC-A029E3B754F4}"/>
              </a:ext>
            </a:extLst>
          </p:cNvPr>
          <p:cNvSpPr/>
          <p:nvPr/>
        </p:nvSpPr>
        <p:spPr>
          <a:xfrm>
            <a:off x="2025839" y="4999419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星形: 五角 16">
            <a:extLst>
              <a:ext uri="{FF2B5EF4-FFF2-40B4-BE49-F238E27FC236}">
                <a16:creationId xmlns:a16="http://schemas.microsoft.com/office/drawing/2014/main" id="{387CA274-0799-4956-B3A4-67184C6EB86E}"/>
              </a:ext>
            </a:extLst>
          </p:cNvPr>
          <p:cNvSpPr/>
          <p:nvPr/>
        </p:nvSpPr>
        <p:spPr>
          <a:xfrm>
            <a:off x="2254248" y="5089268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星形: 五角 17">
            <a:extLst>
              <a:ext uri="{FF2B5EF4-FFF2-40B4-BE49-F238E27FC236}">
                <a16:creationId xmlns:a16="http://schemas.microsoft.com/office/drawing/2014/main" id="{C12247D6-C49E-4A4A-BA36-BCCF70FE8779}"/>
              </a:ext>
            </a:extLst>
          </p:cNvPr>
          <p:cNvSpPr/>
          <p:nvPr/>
        </p:nvSpPr>
        <p:spPr>
          <a:xfrm>
            <a:off x="1870707" y="4954762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星形: 五角 18">
            <a:extLst>
              <a:ext uri="{FF2B5EF4-FFF2-40B4-BE49-F238E27FC236}">
                <a16:creationId xmlns:a16="http://schemas.microsoft.com/office/drawing/2014/main" id="{011D0AA8-47F4-47D3-B11E-CFA3E1B76B7A}"/>
              </a:ext>
            </a:extLst>
          </p:cNvPr>
          <p:cNvSpPr/>
          <p:nvPr/>
        </p:nvSpPr>
        <p:spPr>
          <a:xfrm>
            <a:off x="2155936" y="4792608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星形: 五角 20">
            <a:extLst>
              <a:ext uri="{FF2B5EF4-FFF2-40B4-BE49-F238E27FC236}">
                <a16:creationId xmlns:a16="http://schemas.microsoft.com/office/drawing/2014/main" id="{1E1F7BEB-1F09-4D40-B293-5B9F00BBBA65}"/>
              </a:ext>
            </a:extLst>
          </p:cNvPr>
          <p:cNvSpPr/>
          <p:nvPr/>
        </p:nvSpPr>
        <p:spPr>
          <a:xfrm>
            <a:off x="1738101" y="5896649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星形: 五角 21">
            <a:extLst>
              <a:ext uri="{FF2B5EF4-FFF2-40B4-BE49-F238E27FC236}">
                <a16:creationId xmlns:a16="http://schemas.microsoft.com/office/drawing/2014/main" id="{C1D7B85C-DB7A-496D-8711-81BB36126471}"/>
              </a:ext>
            </a:extLst>
          </p:cNvPr>
          <p:cNvSpPr/>
          <p:nvPr/>
        </p:nvSpPr>
        <p:spPr>
          <a:xfrm>
            <a:off x="819501" y="4119599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星形: 五角 22">
            <a:extLst>
              <a:ext uri="{FF2B5EF4-FFF2-40B4-BE49-F238E27FC236}">
                <a16:creationId xmlns:a16="http://schemas.microsoft.com/office/drawing/2014/main" id="{165D3745-C57E-4D15-AF91-2B37F5619A76}"/>
              </a:ext>
            </a:extLst>
          </p:cNvPr>
          <p:cNvSpPr/>
          <p:nvPr/>
        </p:nvSpPr>
        <p:spPr>
          <a:xfrm>
            <a:off x="778292" y="5836841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星形: 五角 23">
            <a:extLst>
              <a:ext uri="{FF2B5EF4-FFF2-40B4-BE49-F238E27FC236}">
                <a16:creationId xmlns:a16="http://schemas.microsoft.com/office/drawing/2014/main" id="{ECC7372D-32E2-4346-8ED7-07D61D1C46F1}"/>
              </a:ext>
            </a:extLst>
          </p:cNvPr>
          <p:cNvSpPr/>
          <p:nvPr/>
        </p:nvSpPr>
        <p:spPr>
          <a:xfrm>
            <a:off x="2013322" y="5241223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星形: 五角 24">
            <a:extLst>
              <a:ext uri="{FF2B5EF4-FFF2-40B4-BE49-F238E27FC236}">
                <a16:creationId xmlns:a16="http://schemas.microsoft.com/office/drawing/2014/main" id="{47D0A8F1-D602-471C-BF69-9B14A19E8F2E}"/>
              </a:ext>
            </a:extLst>
          </p:cNvPr>
          <p:cNvSpPr/>
          <p:nvPr/>
        </p:nvSpPr>
        <p:spPr>
          <a:xfrm>
            <a:off x="1788818" y="5075443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星形: 五角 25">
            <a:extLst>
              <a:ext uri="{FF2B5EF4-FFF2-40B4-BE49-F238E27FC236}">
                <a16:creationId xmlns:a16="http://schemas.microsoft.com/office/drawing/2014/main" id="{39685C8F-B005-4B87-9C0E-84521B9306AD}"/>
              </a:ext>
            </a:extLst>
          </p:cNvPr>
          <p:cNvSpPr/>
          <p:nvPr/>
        </p:nvSpPr>
        <p:spPr>
          <a:xfrm>
            <a:off x="2368856" y="4107979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星形: 五角 26">
            <a:extLst>
              <a:ext uri="{FF2B5EF4-FFF2-40B4-BE49-F238E27FC236}">
                <a16:creationId xmlns:a16="http://schemas.microsoft.com/office/drawing/2014/main" id="{95823B71-3B39-4BB9-A636-9CA1C23A80D8}"/>
              </a:ext>
            </a:extLst>
          </p:cNvPr>
          <p:cNvSpPr/>
          <p:nvPr/>
        </p:nvSpPr>
        <p:spPr>
          <a:xfrm>
            <a:off x="628650" y="4716769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星形: 五角 27">
            <a:extLst>
              <a:ext uri="{FF2B5EF4-FFF2-40B4-BE49-F238E27FC236}">
                <a16:creationId xmlns:a16="http://schemas.microsoft.com/office/drawing/2014/main" id="{537D390F-152D-4664-9DCF-46F9997C9B74}"/>
              </a:ext>
            </a:extLst>
          </p:cNvPr>
          <p:cNvSpPr/>
          <p:nvPr/>
        </p:nvSpPr>
        <p:spPr>
          <a:xfrm>
            <a:off x="1289235" y="4317183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星形: 五角 28">
            <a:extLst>
              <a:ext uri="{FF2B5EF4-FFF2-40B4-BE49-F238E27FC236}">
                <a16:creationId xmlns:a16="http://schemas.microsoft.com/office/drawing/2014/main" id="{7FE31518-1B24-4C19-9290-B08374D35474}"/>
              </a:ext>
            </a:extLst>
          </p:cNvPr>
          <p:cNvSpPr/>
          <p:nvPr/>
        </p:nvSpPr>
        <p:spPr>
          <a:xfrm>
            <a:off x="1440836" y="5463949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星形: 五角 29">
            <a:extLst>
              <a:ext uri="{FF2B5EF4-FFF2-40B4-BE49-F238E27FC236}">
                <a16:creationId xmlns:a16="http://schemas.microsoft.com/office/drawing/2014/main" id="{264E3E17-2881-41BE-B407-49E0182AA452}"/>
              </a:ext>
            </a:extLst>
          </p:cNvPr>
          <p:cNvSpPr/>
          <p:nvPr/>
        </p:nvSpPr>
        <p:spPr>
          <a:xfrm>
            <a:off x="2606732" y="5711033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星形: 五角 30">
            <a:extLst>
              <a:ext uri="{FF2B5EF4-FFF2-40B4-BE49-F238E27FC236}">
                <a16:creationId xmlns:a16="http://schemas.microsoft.com/office/drawing/2014/main" id="{6FC23852-09DF-40AF-93FC-19434A7D3649}"/>
              </a:ext>
            </a:extLst>
          </p:cNvPr>
          <p:cNvSpPr/>
          <p:nvPr/>
        </p:nvSpPr>
        <p:spPr>
          <a:xfrm>
            <a:off x="2206766" y="6035926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星形: 五角 31">
            <a:extLst>
              <a:ext uri="{FF2B5EF4-FFF2-40B4-BE49-F238E27FC236}">
                <a16:creationId xmlns:a16="http://schemas.microsoft.com/office/drawing/2014/main" id="{696D55D1-06AA-430A-AB79-6E4C4993B348}"/>
              </a:ext>
            </a:extLst>
          </p:cNvPr>
          <p:cNvSpPr/>
          <p:nvPr/>
        </p:nvSpPr>
        <p:spPr>
          <a:xfrm>
            <a:off x="2688058" y="5066028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42EE84C-DF48-47FF-B91C-02E5AB60F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58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9393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07163B-1D5D-4F86-8201-A17F17F58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Mode Dropping</a:t>
            </a:r>
            <a:endParaRPr lang="zh-TW" altLang="en-US" dirty="0"/>
          </a:p>
        </p:txBody>
      </p:sp>
      <p:pic>
        <p:nvPicPr>
          <p:cNvPr id="4" name="內容版面配置區 5" descr="一張含有 擺姿勢, 相片, 團體, 牆 的圖片&#10;&#10;產生非常高可信度的描述">
            <a:extLst>
              <a:ext uri="{FF2B5EF4-FFF2-40B4-BE49-F238E27FC236}">
                <a16:creationId xmlns:a16="http://schemas.microsoft.com/office/drawing/2014/main" id="{F73CE7FA-0162-46F6-9823-7EC0EE2DE8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147" y="5083493"/>
            <a:ext cx="5048250" cy="1276350"/>
          </a:xfrm>
          <a:prstGeom prst="rect">
            <a:avLst/>
          </a:prstGeom>
        </p:spPr>
      </p:pic>
      <p:pic>
        <p:nvPicPr>
          <p:cNvPr id="5" name="圖片 4" descr="一張含有 擺姿勢, 相片, 服飾, 團體 的圖片&#10;&#10;產生非常高可信度的描述">
            <a:extLst>
              <a:ext uri="{FF2B5EF4-FFF2-40B4-BE49-F238E27FC236}">
                <a16:creationId xmlns:a16="http://schemas.microsoft.com/office/drawing/2014/main" id="{5B789ED8-D787-49DA-AFD1-0C8CC00F4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147" y="3745171"/>
            <a:ext cx="5048250" cy="1276350"/>
          </a:xfrm>
          <a:prstGeom prst="rect">
            <a:avLst/>
          </a:prstGeom>
        </p:spPr>
      </p:pic>
      <p:pic>
        <p:nvPicPr>
          <p:cNvPr id="6" name="圖片 5" descr="一張含有 擺姿勢, 相片, 團體, 服飾 的圖片&#10;&#10;產生非常高可信度的描述">
            <a:extLst>
              <a:ext uri="{FF2B5EF4-FFF2-40B4-BE49-F238E27FC236}">
                <a16:creationId xmlns:a16="http://schemas.microsoft.com/office/drawing/2014/main" id="{31A5724C-F8BC-446A-A186-D1FF690D78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147" y="2404696"/>
            <a:ext cx="5048250" cy="127635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688038D-D259-4F6B-96C3-153E98EE23E4}"/>
              </a:ext>
            </a:extLst>
          </p:cNvPr>
          <p:cNvSpPr/>
          <p:nvPr/>
        </p:nvSpPr>
        <p:spPr>
          <a:xfrm>
            <a:off x="7270505" y="6401236"/>
            <a:ext cx="18587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BEGAN</a:t>
            </a:r>
            <a:r>
              <a:rPr lang="zh-TW" altLang="en-US" dirty="0"/>
              <a:t> </a:t>
            </a:r>
            <a:r>
              <a:rPr lang="en-US" altLang="zh-TW" dirty="0"/>
              <a:t>on </a:t>
            </a:r>
            <a:r>
              <a:rPr lang="en-US" altLang="zh-TW" dirty="0" err="1"/>
              <a:t>CelebA</a:t>
            </a:r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C8A26F4-B8EF-4BF7-831F-D21259624C25}"/>
              </a:ext>
            </a:extLst>
          </p:cNvPr>
          <p:cNvSpPr txBox="1"/>
          <p:nvPr/>
        </p:nvSpPr>
        <p:spPr>
          <a:xfrm>
            <a:off x="977900" y="2627372"/>
            <a:ext cx="1775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Generator </a:t>
            </a:r>
          </a:p>
          <a:p>
            <a:r>
              <a:rPr lang="en-US" altLang="zh-TW" sz="2400" dirty="0"/>
              <a:t>at iteration t</a:t>
            </a:r>
            <a:endParaRPr lang="zh-TW" altLang="en-US" sz="24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9BA74F2-9EC1-45B7-9540-8A1D78FD2649}"/>
              </a:ext>
            </a:extLst>
          </p:cNvPr>
          <p:cNvSpPr txBox="1"/>
          <p:nvPr/>
        </p:nvSpPr>
        <p:spPr>
          <a:xfrm>
            <a:off x="977899" y="3966770"/>
            <a:ext cx="20984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Generator </a:t>
            </a:r>
          </a:p>
          <a:p>
            <a:r>
              <a:rPr lang="en-US" altLang="zh-TW" sz="2400" dirty="0"/>
              <a:t>at iteration t+1</a:t>
            </a:r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AF3BF9A-9164-4DB0-98AA-8487077AF87C}"/>
              </a:ext>
            </a:extLst>
          </p:cNvPr>
          <p:cNvSpPr txBox="1"/>
          <p:nvPr/>
        </p:nvSpPr>
        <p:spPr>
          <a:xfrm>
            <a:off x="977899" y="5306169"/>
            <a:ext cx="20984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Generator </a:t>
            </a:r>
          </a:p>
          <a:p>
            <a:r>
              <a:rPr lang="en-US" altLang="zh-TW" sz="2400" dirty="0"/>
              <a:t>at iteration t+2</a:t>
            </a:r>
            <a:endParaRPr lang="zh-TW" altLang="en-US" sz="2400" dirty="0"/>
          </a:p>
        </p:txBody>
      </p: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B4CBD16B-74D9-48D9-84FD-582028A9C700}"/>
              </a:ext>
            </a:extLst>
          </p:cNvPr>
          <p:cNvGrpSpPr/>
          <p:nvPr/>
        </p:nvGrpSpPr>
        <p:grpSpPr>
          <a:xfrm>
            <a:off x="4726994" y="414563"/>
            <a:ext cx="1805767" cy="1226688"/>
            <a:chOff x="4864154" y="467366"/>
            <a:chExt cx="1805767" cy="1226688"/>
          </a:xfrm>
        </p:grpSpPr>
        <p:grpSp>
          <p:nvGrpSpPr>
            <p:cNvPr id="33" name="群組 32">
              <a:extLst>
                <a:ext uri="{FF2B5EF4-FFF2-40B4-BE49-F238E27FC236}">
                  <a16:creationId xmlns:a16="http://schemas.microsoft.com/office/drawing/2014/main" id="{36942FAF-B1F0-47A6-9393-7FF32B7C6CFE}"/>
                </a:ext>
              </a:extLst>
            </p:cNvPr>
            <p:cNvGrpSpPr/>
            <p:nvPr/>
          </p:nvGrpSpPr>
          <p:grpSpPr>
            <a:xfrm>
              <a:off x="4864154" y="467366"/>
              <a:ext cx="1701831" cy="1226688"/>
              <a:chOff x="8515350" y="973636"/>
              <a:chExt cx="1701831" cy="1226688"/>
            </a:xfrm>
          </p:grpSpPr>
          <p:sp>
            <p:nvSpPr>
              <p:cNvPr id="11" name="星形: 五角 10">
                <a:extLst>
                  <a:ext uri="{FF2B5EF4-FFF2-40B4-BE49-F238E27FC236}">
                    <a16:creationId xmlns:a16="http://schemas.microsoft.com/office/drawing/2014/main" id="{C8DCF9F5-61A2-438F-964E-6E41BE73A7CA}"/>
                  </a:ext>
                </a:extLst>
              </p:cNvPr>
              <p:cNvSpPr/>
              <p:nvPr/>
            </p:nvSpPr>
            <p:spPr>
              <a:xfrm>
                <a:off x="9580512" y="973636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" name="星形: 五角 12">
                <a:extLst>
                  <a:ext uri="{FF2B5EF4-FFF2-40B4-BE49-F238E27FC236}">
                    <a16:creationId xmlns:a16="http://schemas.microsoft.com/office/drawing/2014/main" id="{67CCEAEE-F23E-4D50-B1BC-79DA09ED8066}"/>
                  </a:ext>
                </a:extLst>
              </p:cNvPr>
              <p:cNvSpPr/>
              <p:nvPr/>
            </p:nvSpPr>
            <p:spPr>
              <a:xfrm>
                <a:off x="8994317" y="1454614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" name="星形: 五角 13">
                <a:extLst>
                  <a:ext uri="{FF2B5EF4-FFF2-40B4-BE49-F238E27FC236}">
                    <a16:creationId xmlns:a16="http://schemas.microsoft.com/office/drawing/2014/main" id="{B00373AD-7D6E-4246-A61C-93C7CF014505}"/>
                  </a:ext>
                </a:extLst>
              </p:cNvPr>
              <p:cNvSpPr/>
              <p:nvPr/>
            </p:nvSpPr>
            <p:spPr>
              <a:xfrm>
                <a:off x="8737059" y="1761152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15" name="星形: 五角 14">
                <a:extLst>
                  <a:ext uri="{FF2B5EF4-FFF2-40B4-BE49-F238E27FC236}">
                    <a16:creationId xmlns:a16="http://schemas.microsoft.com/office/drawing/2014/main" id="{46418297-2180-4E58-A8B3-61C1D6B335E1}"/>
                  </a:ext>
                </a:extLst>
              </p:cNvPr>
              <p:cNvSpPr/>
              <p:nvPr/>
            </p:nvSpPr>
            <p:spPr>
              <a:xfrm>
                <a:off x="9507495" y="1504941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1" name="星形: 五角 20">
                <a:extLst>
                  <a:ext uri="{FF2B5EF4-FFF2-40B4-BE49-F238E27FC236}">
                    <a16:creationId xmlns:a16="http://schemas.microsoft.com/office/drawing/2014/main" id="{E37E7276-322D-4038-AB3F-C5460E3B3B09}"/>
                  </a:ext>
                </a:extLst>
              </p:cNvPr>
              <p:cNvSpPr/>
              <p:nvPr/>
            </p:nvSpPr>
            <p:spPr>
              <a:xfrm>
                <a:off x="8782216" y="1020377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2" name="星形: 五角 21">
                <a:extLst>
                  <a:ext uri="{FF2B5EF4-FFF2-40B4-BE49-F238E27FC236}">
                    <a16:creationId xmlns:a16="http://schemas.microsoft.com/office/drawing/2014/main" id="{8D1FCE86-E074-4EA6-A2CB-45376E732C17}"/>
                  </a:ext>
                </a:extLst>
              </p:cNvPr>
              <p:cNvSpPr/>
              <p:nvPr/>
            </p:nvSpPr>
            <p:spPr>
              <a:xfrm>
                <a:off x="9201370" y="1868764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25" name="星形: 五角 24">
                <a:extLst>
                  <a:ext uri="{FF2B5EF4-FFF2-40B4-BE49-F238E27FC236}">
                    <a16:creationId xmlns:a16="http://schemas.microsoft.com/office/drawing/2014/main" id="{275C563E-5C78-400A-B74A-780754682E7A}"/>
                  </a:ext>
                </a:extLst>
              </p:cNvPr>
              <p:cNvSpPr/>
              <p:nvPr/>
            </p:nvSpPr>
            <p:spPr>
              <a:xfrm>
                <a:off x="9885621" y="1313595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6" name="星形: 五角 25">
                <a:extLst>
                  <a:ext uri="{FF2B5EF4-FFF2-40B4-BE49-F238E27FC236}">
                    <a16:creationId xmlns:a16="http://schemas.microsoft.com/office/drawing/2014/main" id="{964A4F45-9C78-4A73-926F-5AEA8649D0D1}"/>
                  </a:ext>
                </a:extLst>
              </p:cNvPr>
              <p:cNvSpPr/>
              <p:nvPr/>
            </p:nvSpPr>
            <p:spPr>
              <a:xfrm>
                <a:off x="8515350" y="1339161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7" name="星形: 五角 26">
                <a:extLst>
                  <a:ext uri="{FF2B5EF4-FFF2-40B4-BE49-F238E27FC236}">
                    <a16:creationId xmlns:a16="http://schemas.microsoft.com/office/drawing/2014/main" id="{94661B4F-0E07-48ED-B465-4505B716BE5B}"/>
                  </a:ext>
                </a:extLst>
              </p:cNvPr>
              <p:cNvSpPr/>
              <p:nvPr/>
            </p:nvSpPr>
            <p:spPr>
              <a:xfrm>
                <a:off x="9204868" y="1152214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2" name="星形: 五角 31">
                <a:extLst>
                  <a:ext uri="{FF2B5EF4-FFF2-40B4-BE49-F238E27FC236}">
                    <a16:creationId xmlns:a16="http://schemas.microsoft.com/office/drawing/2014/main" id="{B9DE3E65-1F2D-4532-9083-1A10AE8E73A7}"/>
                  </a:ext>
                </a:extLst>
              </p:cNvPr>
              <p:cNvSpPr/>
              <p:nvPr/>
            </p:nvSpPr>
            <p:spPr>
              <a:xfrm>
                <a:off x="9635154" y="1866094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45" name="星形: 五角 44">
              <a:extLst>
                <a:ext uri="{FF2B5EF4-FFF2-40B4-BE49-F238E27FC236}">
                  <a16:creationId xmlns:a16="http://schemas.microsoft.com/office/drawing/2014/main" id="{CAB96C60-C966-4A37-B192-214B74CD98DB}"/>
                </a:ext>
              </a:extLst>
            </p:cNvPr>
            <p:cNvSpPr/>
            <p:nvPr/>
          </p:nvSpPr>
          <p:spPr>
            <a:xfrm>
              <a:off x="6338361" y="1188268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4FEC3492-AB32-49AE-A1C2-796B505A25FC}"/>
              </a:ext>
            </a:extLst>
          </p:cNvPr>
          <p:cNvGrpSpPr/>
          <p:nvPr/>
        </p:nvGrpSpPr>
        <p:grpSpPr>
          <a:xfrm>
            <a:off x="6942951" y="396545"/>
            <a:ext cx="1805767" cy="1226688"/>
            <a:chOff x="4864154" y="467366"/>
            <a:chExt cx="1805767" cy="1226688"/>
          </a:xfrm>
        </p:grpSpPr>
        <p:grpSp>
          <p:nvGrpSpPr>
            <p:cNvPr id="48" name="群組 47">
              <a:extLst>
                <a:ext uri="{FF2B5EF4-FFF2-40B4-BE49-F238E27FC236}">
                  <a16:creationId xmlns:a16="http://schemas.microsoft.com/office/drawing/2014/main" id="{5C00D7CE-BC8B-4573-B704-237A688B6A80}"/>
                </a:ext>
              </a:extLst>
            </p:cNvPr>
            <p:cNvGrpSpPr/>
            <p:nvPr/>
          </p:nvGrpSpPr>
          <p:grpSpPr>
            <a:xfrm>
              <a:off x="4864154" y="467366"/>
              <a:ext cx="1701831" cy="1226688"/>
              <a:chOff x="8515350" y="973636"/>
              <a:chExt cx="1701831" cy="1226688"/>
            </a:xfrm>
          </p:grpSpPr>
          <p:sp>
            <p:nvSpPr>
              <p:cNvPr id="50" name="星形: 五角 49">
                <a:extLst>
                  <a:ext uri="{FF2B5EF4-FFF2-40B4-BE49-F238E27FC236}">
                    <a16:creationId xmlns:a16="http://schemas.microsoft.com/office/drawing/2014/main" id="{50F0B938-3002-41FC-BF0C-8A8BE1EDACD2}"/>
                  </a:ext>
                </a:extLst>
              </p:cNvPr>
              <p:cNvSpPr/>
              <p:nvPr/>
            </p:nvSpPr>
            <p:spPr>
              <a:xfrm>
                <a:off x="9580512" y="973636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1" name="星形: 五角 50">
                <a:extLst>
                  <a:ext uri="{FF2B5EF4-FFF2-40B4-BE49-F238E27FC236}">
                    <a16:creationId xmlns:a16="http://schemas.microsoft.com/office/drawing/2014/main" id="{5D9D2C15-D96C-46E8-BDED-9CFE1BB2599A}"/>
                  </a:ext>
                </a:extLst>
              </p:cNvPr>
              <p:cNvSpPr/>
              <p:nvPr/>
            </p:nvSpPr>
            <p:spPr>
              <a:xfrm>
                <a:off x="8994317" y="1454614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2" name="星形: 五角 51">
                <a:extLst>
                  <a:ext uri="{FF2B5EF4-FFF2-40B4-BE49-F238E27FC236}">
                    <a16:creationId xmlns:a16="http://schemas.microsoft.com/office/drawing/2014/main" id="{B27EB7DE-B24D-42E8-ABBE-E6E2CE3D5514}"/>
                  </a:ext>
                </a:extLst>
              </p:cNvPr>
              <p:cNvSpPr/>
              <p:nvPr/>
            </p:nvSpPr>
            <p:spPr>
              <a:xfrm>
                <a:off x="8737059" y="1761152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3" name="星形: 五角 52">
                <a:extLst>
                  <a:ext uri="{FF2B5EF4-FFF2-40B4-BE49-F238E27FC236}">
                    <a16:creationId xmlns:a16="http://schemas.microsoft.com/office/drawing/2014/main" id="{2CBFFED8-A416-4451-859C-AD201F3C190A}"/>
                  </a:ext>
                </a:extLst>
              </p:cNvPr>
              <p:cNvSpPr/>
              <p:nvPr/>
            </p:nvSpPr>
            <p:spPr>
              <a:xfrm>
                <a:off x="9507495" y="1504941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4" name="星形: 五角 53">
                <a:extLst>
                  <a:ext uri="{FF2B5EF4-FFF2-40B4-BE49-F238E27FC236}">
                    <a16:creationId xmlns:a16="http://schemas.microsoft.com/office/drawing/2014/main" id="{0AA894C3-70A3-49E6-B29B-78351143A08C}"/>
                  </a:ext>
                </a:extLst>
              </p:cNvPr>
              <p:cNvSpPr/>
              <p:nvPr/>
            </p:nvSpPr>
            <p:spPr>
              <a:xfrm>
                <a:off x="8782216" y="1020377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5" name="星形: 五角 54">
                <a:extLst>
                  <a:ext uri="{FF2B5EF4-FFF2-40B4-BE49-F238E27FC236}">
                    <a16:creationId xmlns:a16="http://schemas.microsoft.com/office/drawing/2014/main" id="{B6B7EAB2-4B53-4594-89F6-0E123C456F18}"/>
                  </a:ext>
                </a:extLst>
              </p:cNvPr>
              <p:cNvSpPr/>
              <p:nvPr/>
            </p:nvSpPr>
            <p:spPr>
              <a:xfrm>
                <a:off x="9201370" y="1868764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6" name="星形: 五角 55">
                <a:extLst>
                  <a:ext uri="{FF2B5EF4-FFF2-40B4-BE49-F238E27FC236}">
                    <a16:creationId xmlns:a16="http://schemas.microsoft.com/office/drawing/2014/main" id="{E94713C8-8B4A-4268-BC03-FDE1171BFDD4}"/>
                  </a:ext>
                </a:extLst>
              </p:cNvPr>
              <p:cNvSpPr/>
              <p:nvPr/>
            </p:nvSpPr>
            <p:spPr>
              <a:xfrm>
                <a:off x="9885621" y="1313595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7" name="星形: 五角 56">
                <a:extLst>
                  <a:ext uri="{FF2B5EF4-FFF2-40B4-BE49-F238E27FC236}">
                    <a16:creationId xmlns:a16="http://schemas.microsoft.com/office/drawing/2014/main" id="{6288481B-8F35-49C0-842A-D70C16A719EA}"/>
                  </a:ext>
                </a:extLst>
              </p:cNvPr>
              <p:cNvSpPr/>
              <p:nvPr/>
            </p:nvSpPr>
            <p:spPr>
              <a:xfrm>
                <a:off x="8515350" y="1339161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8" name="星形: 五角 57">
                <a:extLst>
                  <a:ext uri="{FF2B5EF4-FFF2-40B4-BE49-F238E27FC236}">
                    <a16:creationId xmlns:a16="http://schemas.microsoft.com/office/drawing/2014/main" id="{AF5C0EA1-ECF3-42E5-BA8F-53585CACF803}"/>
                  </a:ext>
                </a:extLst>
              </p:cNvPr>
              <p:cNvSpPr/>
              <p:nvPr/>
            </p:nvSpPr>
            <p:spPr>
              <a:xfrm>
                <a:off x="9204868" y="1152214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9" name="星形: 五角 58">
                <a:extLst>
                  <a:ext uri="{FF2B5EF4-FFF2-40B4-BE49-F238E27FC236}">
                    <a16:creationId xmlns:a16="http://schemas.microsoft.com/office/drawing/2014/main" id="{A8AF9020-E7B5-4C9F-A661-C0A20E6F0F3B}"/>
                  </a:ext>
                </a:extLst>
              </p:cNvPr>
              <p:cNvSpPr/>
              <p:nvPr/>
            </p:nvSpPr>
            <p:spPr>
              <a:xfrm>
                <a:off x="9635154" y="1866094"/>
                <a:ext cx="331560" cy="331560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49" name="星形: 五角 48">
              <a:extLst>
                <a:ext uri="{FF2B5EF4-FFF2-40B4-BE49-F238E27FC236}">
                  <a16:creationId xmlns:a16="http://schemas.microsoft.com/office/drawing/2014/main" id="{77FB8611-B001-452A-B835-1DF7B8448DEE}"/>
                </a:ext>
              </a:extLst>
            </p:cNvPr>
            <p:cNvSpPr/>
            <p:nvPr/>
          </p:nvSpPr>
          <p:spPr>
            <a:xfrm>
              <a:off x="6338361" y="1188268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60" name="星形: 五角 59">
            <a:extLst>
              <a:ext uri="{FF2B5EF4-FFF2-40B4-BE49-F238E27FC236}">
                <a16:creationId xmlns:a16="http://schemas.microsoft.com/office/drawing/2014/main" id="{7479AC9B-021A-4ED1-AADA-CE2C0576C3C7}"/>
              </a:ext>
            </a:extLst>
          </p:cNvPr>
          <p:cNvSpPr/>
          <p:nvPr/>
        </p:nvSpPr>
        <p:spPr>
          <a:xfrm>
            <a:off x="5640509" y="1507870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星形: 五角 60">
            <a:extLst>
              <a:ext uri="{FF2B5EF4-FFF2-40B4-BE49-F238E27FC236}">
                <a16:creationId xmlns:a16="http://schemas.microsoft.com/office/drawing/2014/main" id="{CDF67754-CC93-42D3-BCDB-5EE47931F406}"/>
              </a:ext>
            </a:extLst>
          </p:cNvPr>
          <p:cNvSpPr/>
          <p:nvPr/>
        </p:nvSpPr>
        <p:spPr>
          <a:xfrm>
            <a:off x="5190569" y="1394029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星形: 五角 61">
            <a:extLst>
              <a:ext uri="{FF2B5EF4-FFF2-40B4-BE49-F238E27FC236}">
                <a16:creationId xmlns:a16="http://schemas.microsoft.com/office/drawing/2014/main" id="{18AD9427-EA00-4D29-B88C-2C38EF10FB44}"/>
              </a:ext>
            </a:extLst>
          </p:cNvPr>
          <p:cNvSpPr/>
          <p:nvPr/>
        </p:nvSpPr>
        <p:spPr>
          <a:xfrm>
            <a:off x="4772177" y="1004237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星形: 五角 62">
            <a:extLst>
              <a:ext uri="{FF2B5EF4-FFF2-40B4-BE49-F238E27FC236}">
                <a16:creationId xmlns:a16="http://schemas.microsoft.com/office/drawing/2014/main" id="{D0448544-E068-4305-BC99-12C255AD5645}"/>
              </a:ext>
            </a:extLst>
          </p:cNvPr>
          <p:cNvSpPr/>
          <p:nvPr/>
        </p:nvSpPr>
        <p:spPr>
          <a:xfrm>
            <a:off x="5076655" y="729761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星形: 五角 63">
            <a:extLst>
              <a:ext uri="{FF2B5EF4-FFF2-40B4-BE49-F238E27FC236}">
                <a16:creationId xmlns:a16="http://schemas.microsoft.com/office/drawing/2014/main" id="{838F6C10-C95E-48AF-8C97-AB572F0467E4}"/>
              </a:ext>
            </a:extLst>
          </p:cNvPr>
          <p:cNvSpPr/>
          <p:nvPr/>
        </p:nvSpPr>
        <p:spPr>
          <a:xfrm>
            <a:off x="5457786" y="943231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星形: 五角 64">
            <a:extLst>
              <a:ext uri="{FF2B5EF4-FFF2-40B4-BE49-F238E27FC236}">
                <a16:creationId xmlns:a16="http://schemas.microsoft.com/office/drawing/2014/main" id="{B0DCE1D6-B38C-437E-9A72-270737002094}"/>
              </a:ext>
            </a:extLst>
          </p:cNvPr>
          <p:cNvSpPr/>
          <p:nvPr/>
        </p:nvSpPr>
        <p:spPr>
          <a:xfrm>
            <a:off x="5595561" y="335024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星形: 五角 65">
            <a:extLst>
              <a:ext uri="{FF2B5EF4-FFF2-40B4-BE49-F238E27FC236}">
                <a16:creationId xmlns:a16="http://schemas.microsoft.com/office/drawing/2014/main" id="{BA6FC59A-8852-4C32-BB53-5E42AC85981A}"/>
              </a:ext>
            </a:extLst>
          </p:cNvPr>
          <p:cNvSpPr/>
          <p:nvPr/>
        </p:nvSpPr>
        <p:spPr>
          <a:xfrm>
            <a:off x="5930581" y="684377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星形: 五角 66">
            <a:extLst>
              <a:ext uri="{FF2B5EF4-FFF2-40B4-BE49-F238E27FC236}">
                <a16:creationId xmlns:a16="http://schemas.microsoft.com/office/drawing/2014/main" id="{9381A339-EA4F-4AEE-84FD-FB425E058AC4}"/>
              </a:ext>
            </a:extLst>
          </p:cNvPr>
          <p:cNvSpPr/>
          <p:nvPr/>
        </p:nvSpPr>
        <p:spPr>
          <a:xfrm>
            <a:off x="6021864" y="1065625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星形: 五角 67">
            <a:extLst>
              <a:ext uri="{FF2B5EF4-FFF2-40B4-BE49-F238E27FC236}">
                <a16:creationId xmlns:a16="http://schemas.microsoft.com/office/drawing/2014/main" id="{88D6F0F2-BAC3-4426-90DE-B31DD7C0FAE8}"/>
              </a:ext>
            </a:extLst>
          </p:cNvPr>
          <p:cNvSpPr/>
          <p:nvPr/>
        </p:nvSpPr>
        <p:spPr>
          <a:xfrm>
            <a:off x="6220343" y="1446568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星形: 五角 68">
            <a:extLst>
              <a:ext uri="{FF2B5EF4-FFF2-40B4-BE49-F238E27FC236}">
                <a16:creationId xmlns:a16="http://schemas.microsoft.com/office/drawing/2014/main" id="{795D46F1-13AE-4549-B9BC-F7EC10D5D99C}"/>
              </a:ext>
            </a:extLst>
          </p:cNvPr>
          <p:cNvSpPr/>
          <p:nvPr/>
        </p:nvSpPr>
        <p:spPr>
          <a:xfrm>
            <a:off x="5076655" y="212060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8EC84E9-D9F7-4594-AA63-41F8DF2891F5}"/>
              </a:ext>
            </a:extLst>
          </p:cNvPr>
          <p:cNvSpPr txBox="1"/>
          <p:nvPr/>
        </p:nvSpPr>
        <p:spPr>
          <a:xfrm>
            <a:off x="388551" y="1882639"/>
            <a:ext cx="5448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Generator switches mode during training </a:t>
            </a:r>
            <a:endParaRPr lang="zh-TW" altLang="en-US" sz="2400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6797ECBF-AA00-4410-8F38-7114B06EF785}"/>
              </a:ext>
            </a:extLst>
          </p:cNvPr>
          <p:cNvGrpSpPr/>
          <p:nvPr/>
        </p:nvGrpSpPr>
        <p:grpSpPr>
          <a:xfrm>
            <a:off x="8166100" y="2148291"/>
            <a:ext cx="2654300" cy="3439766"/>
            <a:chOff x="8166100" y="2148291"/>
            <a:chExt cx="2654300" cy="3439766"/>
          </a:xfrm>
        </p:grpSpPr>
        <p:grpSp>
          <p:nvGrpSpPr>
            <p:cNvPr id="70" name="群組 69">
              <a:extLst>
                <a:ext uri="{FF2B5EF4-FFF2-40B4-BE49-F238E27FC236}">
                  <a16:creationId xmlns:a16="http://schemas.microsoft.com/office/drawing/2014/main" id="{F229016D-5125-47DB-9FA5-582178F129C6}"/>
                </a:ext>
              </a:extLst>
            </p:cNvPr>
            <p:cNvGrpSpPr/>
            <p:nvPr/>
          </p:nvGrpSpPr>
          <p:grpSpPr>
            <a:xfrm>
              <a:off x="8764771" y="4454985"/>
              <a:ext cx="1539070" cy="1133072"/>
              <a:chOff x="1170099" y="5168154"/>
              <a:chExt cx="1539070" cy="1133072"/>
            </a:xfrm>
          </p:grpSpPr>
          <p:pic>
            <p:nvPicPr>
              <p:cNvPr id="71" name="圖片 70">
                <a:extLst>
                  <a:ext uri="{FF2B5EF4-FFF2-40B4-BE49-F238E27FC236}">
                    <a16:creationId xmlns:a16="http://schemas.microsoft.com/office/drawing/2014/main" id="{65D6A239-DB53-4F1B-8ADB-3BFED3CA63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70099" y="5168154"/>
                <a:ext cx="1133072" cy="1133072"/>
              </a:xfrm>
              <a:prstGeom prst="rect">
                <a:avLst/>
              </a:prstGeom>
            </p:spPr>
          </p:pic>
          <p:sp>
            <p:nvSpPr>
              <p:cNvPr id="72" name="文字方塊 71">
                <a:extLst>
                  <a:ext uri="{FF2B5EF4-FFF2-40B4-BE49-F238E27FC236}">
                    <a16:creationId xmlns:a16="http://schemas.microsoft.com/office/drawing/2014/main" id="{9EB5AEE1-500E-4D9C-890A-68C7754C7849}"/>
                  </a:ext>
                </a:extLst>
              </p:cNvPr>
              <p:cNvSpPr txBox="1"/>
              <p:nvPr/>
            </p:nvSpPr>
            <p:spPr>
              <a:xfrm>
                <a:off x="2328169" y="5349970"/>
                <a:ext cx="38100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4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?</a:t>
                </a:r>
                <a:endParaRPr kumimoji="0" lang="zh-TW" alt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p:grpSp>
        <p:sp>
          <p:nvSpPr>
            <p:cNvPr id="73" name="文字方塊 72">
              <a:extLst>
                <a:ext uri="{FF2B5EF4-FFF2-40B4-BE49-F238E27FC236}">
                  <a16:creationId xmlns:a16="http://schemas.microsoft.com/office/drawing/2014/main" id="{F8ACF51E-F80F-4A09-B1FB-89EEAEA456B1}"/>
                </a:ext>
              </a:extLst>
            </p:cNvPr>
            <p:cNvSpPr txBox="1"/>
            <p:nvPr/>
          </p:nvSpPr>
          <p:spPr>
            <a:xfrm>
              <a:off x="8166100" y="2148291"/>
              <a:ext cx="26543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Mode collapse is easy to detect.</a:t>
              </a:r>
              <a:endPara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16" name="投影片編號版面配置區 15">
            <a:extLst>
              <a:ext uri="{FF2B5EF4-FFF2-40B4-BE49-F238E27FC236}">
                <a16:creationId xmlns:a16="http://schemas.microsoft.com/office/drawing/2014/main" id="{97E25694-88C9-4544-BE0A-972050639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5479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7C0EE0-BD7B-429B-96F7-9CB941595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distribution?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A11629-F9BF-423F-AD1B-8CEF69339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Especially for the tasks needs “</a:t>
            </a:r>
            <a:r>
              <a:rPr lang="en-US" altLang="zh-TW" i="1" dirty="0"/>
              <a:t>creativity</a:t>
            </a:r>
            <a:r>
              <a:rPr lang="en-US" altLang="zh-TW" dirty="0"/>
              <a:t>” </a:t>
            </a: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20B868AB-D8A6-4A2C-90B1-166AA09CF22E}"/>
              </a:ext>
            </a:extLst>
          </p:cNvPr>
          <p:cNvSpPr/>
          <p:nvPr/>
        </p:nvSpPr>
        <p:spPr>
          <a:xfrm>
            <a:off x="3401089" y="3079037"/>
            <a:ext cx="1557718" cy="8968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Network</a:t>
            </a:r>
            <a:endParaRPr lang="zh-TW" altLang="en-US" sz="2800" dirty="0"/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E5BAA23E-27FB-458A-96B4-FF0D6CB61F96}"/>
              </a:ext>
            </a:extLst>
          </p:cNvPr>
          <p:cNvCxnSpPr>
            <a:cxnSpLocks/>
          </p:cNvCxnSpPr>
          <p:nvPr/>
        </p:nvCxnSpPr>
        <p:spPr>
          <a:xfrm>
            <a:off x="2808361" y="3531438"/>
            <a:ext cx="54918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D6F530F1-90CB-4A6A-99A3-A2C11694D6A6}"/>
              </a:ext>
            </a:extLst>
          </p:cNvPr>
          <p:cNvSpPr txBox="1"/>
          <p:nvPr/>
        </p:nvSpPr>
        <p:spPr>
          <a:xfrm>
            <a:off x="512534" y="3130454"/>
            <a:ext cx="22230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/>
              <a:t>Character </a:t>
            </a:r>
          </a:p>
          <a:p>
            <a:pPr algn="r"/>
            <a:r>
              <a:rPr lang="en-US" altLang="zh-TW" sz="2400" dirty="0"/>
              <a:t>with red eyes</a:t>
            </a:r>
            <a:endParaRPr lang="zh-TW" altLang="en-US" sz="24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E82B06B-38EA-4750-9EB8-D4B4C92FF0C1}"/>
              </a:ext>
            </a:extLst>
          </p:cNvPr>
          <p:cNvSpPr txBox="1"/>
          <p:nvPr/>
        </p:nvSpPr>
        <p:spPr>
          <a:xfrm>
            <a:off x="512534" y="2424179"/>
            <a:ext cx="1557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Drawing </a:t>
            </a:r>
            <a:endParaRPr lang="zh-TW" altLang="en-US" sz="2800" b="1" i="1" u="sng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BE5C25C-A9B3-4955-9DB7-FBBE97C0CCDB}"/>
              </a:ext>
            </a:extLst>
          </p:cNvPr>
          <p:cNvSpPr txBox="1"/>
          <p:nvPr/>
        </p:nvSpPr>
        <p:spPr>
          <a:xfrm>
            <a:off x="585104" y="4354977"/>
            <a:ext cx="1557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Chatbot </a:t>
            </a:r>
            <a:endParaRPr lang="zh-TW" altLang="en-US" sz="2800" b="1" i="1" u="sng" dirty="0"/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E125959E-573D-4B50-801E-4B3ACD267C11}"/>
              </a:ext>
            </a:extLst>
          </p:cNvPr>
          <p:cNvCxnSpPr>
            <a:cxnSpLocks/>
          </p:cNvCxnSpPr>
          <p:nvPr/>
        </p:nvCxnSpPr>
        <p:spPr>
          <a:xfrm>
            <a:off x="4978249" y="3538696"/>
            <a:ext cx="54918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輝夜姬想讓人告白- 輝夜姬想讓人告白a changé sa photo de profil. | Facebook">
            <a:extLst>
              <a:ext uri="{FF2B5EF4-FFF2-40B4-BE49-F238E27FC236}">
                <a16:creationId xmlns:a16="http://schemas.microsoft.com/office/drawing/2014/main" id="{C7B8D9BB-838F-4674-9973-A4F90D113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7051" y="2823134"/>
            <a:ext cx="1412089" cy="1412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獵人暗黑大陸篇大綱（至380話）--等了多年，酷拉皮卡終於當上主角@ 亞特的動漫花園:: 痞客邦::">
            <a:extLst>
              <a:ext uri="{FF2B5EF4-FFF2-40B4-BE49-F238E27FC236}">
                <a16:creationId xmlns:a16="http://schemas.microsoft.com/office/drawing/2014/main" id="{650A20CE-5491-452E-AB17-2A26458A2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095" y="2823134"/>
            <a:ext cx="1643760" cy="1412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03230CD0-4216-45F3-A8F5-CB8C8479B2DC}"/>
              </a:ext>
            </a:extLst>
          </p:cNvPr>
          <p:cNvSpPr/>
          <p:nvPr/>
        </p:nvSpPr>
        <p:spPr>
          <a:xfrm>
            <a:off x="3415603" y="5016768"/>
            <a:ext cx="1557718" cy="8968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Network</a:t>
            </a:r>
            <a:endParaRPr lang="zh-TW" altLang="en-US" sz="2800" dirty="0"/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8953E720-85DE-43C1-BC3A-90343733CFC4}"/>
              </a:ext>
            </a:extLst>
          </p:cNvPr>
          <p:cNvCxnSpPr>
            <a:cxnSpLocks/>
          </p:cNvCxnSpPr>
          <p:nvPr/>
        </p:nvCxnSpPr>
        <p:spPr>
          <a:xfrm>
            <a:off x="2822875" y="5469169"/>
            <a:ext cx="54918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69B3D595-5D3B-438D-AF81-0F8640FA8863}"/>
              </a:ext>
            </a:extLst>
          </p:cNvPr>
          <p:cNvSpPr txBox="1"/>
          <p:nvPr/>
        </p:nvSpPr>
        <p:spPr>
          <a:xfrm>
            <a:off x="788306" y="5068185"/>
            <a:ext cx="22230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你知道輝夜是誰嗎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344D7FCA-47A6-4EC8-9A98-06D0730BF076}"/>
              </a:ext>
            </a:extLst>
          </p:cNvPr>
          <p:cNvCxnSpPr>
            <a:cxnSpLocks/>
          </p:cNvCxnSpPr>
          <p:nvPr/>
        </p:nvCxnSpPr>
        <p:spPr>
          <a:xfrm flipV="1">
            <a:off x="4992763" y="5181600"/>
            <a:ext cx="450093" cy="2948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F8A10119-86A9-4D09-9BCD-A22B5EB72F32}"/>
              </a:ext>
            </a:extLst>
          </p:cNvPr>
          <p:cNvCxnSpPr>
            <a:cxnSpLocks/>
          </p:cNvCxnSpPr>
          <p:nvPr/>
        </p:nvCxnSpPr>
        <p:spPr>
          <a:xfrm>
            <a:off x="4987835" y="5531867"/>
            <a:ext cx="450093" cy="2948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2BFC1825-56C4-423C-B03A-9E5ABDEE6412}"/>
              </a:ext>
            </a:extLst>
          </p:cNvPr>
          <p:cNvSpPr txBox="1"/>
          <p:nvPr/>
        </p:nvSpPr>
        <p:spPr>
          <a:xfrm>
            <a:off x="5525989" y="4878197"/>
            <a:ext cx="3032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她是秀知院學生會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98F657E-41C3-4DF7-A8D5-FC85733A18B5}"/>
              </a:ext>
            </a:extLst>
          </p:cNvPr>
          <p:cNvSpPr txBox="1"/>
          <p:nvPr/>
        </p:nvSpPr>
        <p:spPr>
          <a:xfrm>
            <a:off x="5511475" y="5628214"/>
            <a:ext cx="3545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她開創了忍者時代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D49E4E-E2F0-487C-B74E-9211000E8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7F81B45-3D0D-4B58-9F84-E99D72DAF584}"/>
              </a:ext>
            </a:extLst>
          </p:cNvPr>
          <p:cNvSpPr txBox="1"/>
          <p:nvPr/>
        </p:nvSpPr>
        <p:spPr>
          <a:xfrm>
            <a:off x="4013200" y="1404158"/>
            <a:ext cx="513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(The same input has different outputs.)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73337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/>
      <p:bldP spid="9" grpId="0"/>
      <p:bldP spid="15" grpId="0" animBg="1"/>
      <p:bldP spid="17" grpId="0"/>
      <p:bldP spid="21" grpId="0"/>
      <p:bldP spid="22" grpId="0"/>
      <p:bldP spid="10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D2570A-AD07-42CD-8844-0B979ED9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9188BAB-9F5E-4C48-BBD4-646518219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8B0B4B4-7D0D-4F53-A670-0B2AA6A25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60</a:t>
            </a:fld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666FC65-9D3D-4E11-9EFD-96B17A067038}"/>
              </a:ext>
            </a:extLst>
          </p:cNvPr>
          <p:cNvSpPr/>
          <p:nvPr/>
        </p:nvSpPr>
        <p:spPr>
          <a:xfrm>
            <a:off x="1655461" y="3118776"/>
            <a:ext cx="1034529" cy="6545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CNN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7F406D51-71CF-4181-B206-DE3BD11679A9}"/>
                  </a:ext>
                </a:extLst>
              </p:cNvPr>
              <p:cNvSpPr txBox="1"/>
              <p:nvPr/>
            </p:nvSpPr>
            <p:spPr>
              <a:xfrm>
                <a:off x="628650" y="3248673"/>
                <a:ext cx="38523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𝑥</m:t>
                          </m:r>
                        </m:e>
                        <m:sup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7F406D51-71CF-4181-B206-DE3BD11679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3248673"/>
                <a:ext cx="385234" cy="369332"/>
              </a:xfrm>
              <a:prstGeom prst="rect">
                <a:avLst/>
              </a:prstGeom>
              <a:blipFill>
                <a:blip r:embed="rId2"/>
                <a:stretch>
                  <a:fillRect l="-9524" r="-793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91501B4F-73A2-42B5-81CE-45F1EB9CC83E}"/>
                  </a:ext>
                </a:extLst>
              </p:cNvPr>
              <p:cNvSpPr txBox="1"/>
              <p:nvPr/>
            </p:nvSpPr>
            <p:spPr>
              <a:xfrm>
                <a:off x="3351893" y="3282720"/>
                <a:ext cx="125925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𝑃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𝑦</m:t>
                              </m:r>
                            </m:e>
                            <m:sup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1</m:t>
                              </m:r>
                            </m:sup>
                          </m:sSup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|</m:t>
                          </m:r>
                          <m:sSup>
                            <m:sSup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𝑥</m:t>
                              </m:r>
                            </m:e>
                            <m:sup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1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91501B4F-73A2-42B5-81CE-45F1EB9C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1893" y="3282720"/>
                <a:ext cx="1259255" cy="369332"/>
              </a:xfrm>
              <a:prstGeom prst="rect">
                <a:avLst/>
              </a:prstGeom>
              <a:blipFill>
                <a:blip r:embed="rId3"/>
                <a:stretch>
                  <a:fillRect l="-5340" t="-1667" b="-35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字方塊 7">
            <a:extLst>
              <a:ext uri="{FF2B5EF4-FFF2-40B4-BE49-F238E27FC236}">
                <a16:creationId xmlns:a16="http://schemas.microsoft.com/office/drawing/2014/main" id="{C1372A12-B0A7-409C-9888-FC45D97E7529}"/>
              </a:ext>
            </a:extLst>
          </p:cNvPr>
          <p:cNvSpPr txBox="1"/>
          <p:nvPr/>
        </p:nvSpPr>
        <p:spPr>
          <a:xfrm>
            <a:off x="5860104" y="4827420"/>
            <a:ext cx="30631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Uniform distribution means higher variety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3E34E285-2DBE-4E36-9EAD-3DB4A88BC1FE}"/>
              </a:ext>
            </a:extLst>
          </p:cNvPr>
          <p:cNvSpPr/>
          <p:nvPr/>
        </p:nvSpPr>
        <p:spPr>
          <a:xfrm>
            <a:off x="1080826" y="3276763"/>
            <a:ext cx="531511" cy="3693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B5EDA827-7007-491D-9CE2-30A25AC7D75E}"/>
              </a:ext>
            </a:extLst>
          </p:cNvPr>
          <p:cNvSpPr/>
          <p:nvPr/>
        </p:nvSpPr>
        <p:spPr>
          <a:xfrm>
            <a:off x="2755186" y="3276763"/>
            <a:ext cx="531511" cy="3693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05C4FA9-B250-4105-BDD4-35686CD171A8}"/>
              </a:ext>
            </a:extLst>
          </p:cNvPr>
          <p:cNvSpPr/>
          <p:nvPr/>
        </p:nvSpPr>
        <p:spPr>
          <a:xfrm>
            <a:off x="1655461" y="3908017"/>
            <a:ext cx="1034529" cy="6545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CNN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79C7E06D-08A2-4C19-8652-8761F3C56583}"/>
                  </a:ext>
                </a:extLst>
              </p:cNvPr>
              <p:cNvSpPr txBox="1"/>
              <p:nvPr/>
            </p:nvSpPr>
            <p:spPr>
              <a:xfrm>
                <a:off x="628650" y="4037914"/>
                <a:ext cx="39183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𝑥</m:t>
                          </m:r>
                        </m:e>
                        <m:sup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79C7E06D-08A2-4C19-8652-8761F3C565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4037914"/>
                <a:ext cx="391838" cy="369332"/>
              </a:xfrm>
              <a:prstGeom prst="rect">
                <a:avLst/>
              </a:prstGeom>
              <a:blipFill>
                <a:blip r:embed="rId4"/>
                <a:stretch>
                  <a:fillRect l="-9375" r="-781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C5FC9F09-3A3F-4E1A-BD43-9965DA5DED82}"/>
                  </a:ext>
                </a:extLst>
              </p:cNvPr>
              <p:cNvSpPr txBox="1"/>
              <p:nvPr/>
            </p:nvSpPr>
            <p:spPr>
              <a:xfrm>
                <a:off x="3351893" y="4050614"/>
                <a:ext cx="127246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𝑃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𝑦</m:t>
                              </m:r>
                            </m:e>
                            <m:sup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2</m:t>
                              </m:r>
                            </m:sup>
                          </m:sSup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|</m:t>
                          </m:r>
                          <m:sSup>
                            <m:sSup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𝑥</m:t>
                              </m:r>
                            </m:e>
                            <m:sup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C5FC9F09-3A3F-4E1A-BD43-9965DA5DED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1893" y="4050614"/>
                <a:ext cx="1272463" cy="369332"/>
              </a:xfrm>
              <a:prstGeom prst="rect">
                <a:avLst/>
              </a:prstGeom>
              <a:blipFill>
                <a:blip r:embed="rId5"/>
                <a:stretch>
                  <a:fillRect l="-5263" b="-3442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05FFA0EE-AC39-4BD4-BD54-0200BBCF3B9F}"/>
              </a:ext>
            </a:extLst>
          </p:cNvPr>
          <p:cNvSpPr/>
          <p:nvPr/>
        </p:nvSpPr>
        <p:spPr>
          <a:xfrm>
            <a:off x="1080826" y="4066004"/>
            <a:ext cx="531511" cy="3693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75F7C0DA-B317-4C5C-AF2F-85EB13CE35AD}"/>
              </a:ext>
            </a:extLst>
          </p:cNvPr>
          <p:cNvSpPr/>
          <p:nvPr/>
        </p:nvSpPr>
        <p:spPr>
          <a:xfrm>
            <a:off x="2755186" y="4066004"/>
            <a:ext cx="531511" cy="3693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33D1F24-9DB6-4952-A507-9808100271A8}"/>
              </a:ext>
            </a:extLst>
          </p:cNvPr>
          <p:cNvSpPr/>
          <p:nvPr/>
        </p:nvSpPr>
        <p:spPr>
          <a:xfrm>
            <a:off x="1655461" y="4695123"/>
            <a:ext cx="1034529" cy="6545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CNN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字方塊 16">
                <a:extLst>
                  <a:ext uri="{FF2B5EF4-FFF2-40B4-BE49-F238E27FC236}">
                    <a16:creationId xmlns:a16="http://schemas.microsoft.com/office/drawing/2014/main" id="{177880B1-E253-4449-AA73-B8DA9982621E}"/>
                  </a:ext>
                </a:extLst>
              </p:cNvPr>
              <p:cNvSpPr txBox="1"/>
              <p:nvPr/>
            </p:nvSpPr>
            <p:spPr>
              <a:xfrm>
                <a:off x="628650" y="4825020"/>
                <a:ext cx="39183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𝑥</m:t>
                          </m:r>
                        </m:e>
                        <m:sup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7" name="文字方塊 16">
                <a:extLst>
                  <a:ext uri="{FF2B5EF4-FFF2-40B4-BE49-F238E27FC236}">
                    <a16:creationId xmlns:a16="http://schemas.microsoft.com/office/drawing/2014/main" id="{177880B1-E253-4449-AA73-B8DA998262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4825020"/>
                <a:ext cx="391838" cy="369332"/>
              </a:xfrm>
              <a:prstGeom prst="rect">
                <a:avLst/>
              </a:prstGeom>
              <a:blipFill>
                <a:blip r:embed="rId6"/>
                <a:stretch>
                  <a:fillRect l="-9375" t="-1667" r="-781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>
                <a:extLst>
                  <a:ext uri="{FF2B5EF4-FFF2-40B4-BE49-F238E27FC236}">
                    <a16:creationId xmlns:a16="http://schemas.microsoft.com/office/drawing/2014/main" id="{51B21588-6152-40C0-B4F0-25F9590AC277}"/>
                  </a:ext>
                </a:extLst>
              </p:cNvPr>
              <p:cNvSpPr txBox="1"/>
              <p:nvPr/>
            </p:nvSpPr>
            <p:spPr>
              <a:xfrm>
                <a:off x="3351893" y="4864799"/>
                <a:ext cx="127246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𝑃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𝑦</m:t>
                              </m:r>
                            </m:e>
                            <m:sup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3</m:t>
                              </m:r>
                            </m:sup>
                          </m:sSup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|</m:t>
                          </m:r>
                          <m:sSup>
                            <m:sSup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𝑥</m:t>
                              </m:r>
                            </m:e>
                            <m:sup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3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8" name="文字方塊 17">
                <a:extLst>
                  <a:ext uri="{FF2B5EF4-FFF2-40B4-BE49-F238E27FC236}">
                    <a16:creationId xmlns:a16="http://schemas.microsoft.com/office/drawing/2014/main" id="{51B21588-6152-40C0-B4F0-25F9590AC2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1893" y="4864799"/>
                <a:ext cx="1272463" cy="369332"/>
              </a:xfrm>
              <a:prstGeom prst="rect">
                <a:avLst/>
              </a:prstGeom>
              <a:blipFill>
                <a:blip r:embed="rId7"/>
                <a:stretch>
                  <a:fillRect l="-5263" b="-3442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箭號: 向右 18">
            <a:extLst>
              <a:ext uri="{FF2B5EF4-FFF2-40B4-BE49-F238E27FC236}">
                <a16:creationId xmlns:a16="http://schemas.microsoft.com/office/drawing/2014/main" id="{9F9E163C-6F86-409E-92EC-6C921A9471B1}"/>
              </a:ext>
            </a:extLst>
          </p:cNvPr>
          <p:cNvSpPr/>
          <p:nvPr/>
        </p:nvSpPr>
        <p:spPr>
          <a:xfrm>
            <a:off x="1080826" y="4853110"/>
            <a:ext cx="531511" cy="3693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52E94D45-5255-4488-B456-84A1904B8576}"/>
              </a:ext>
            </a:extLst>
          </p:cNvPr>
          <p:cNvSpPr/>
          <p:nvPr/>
        </p:nvSpPr>
        <p:spPr>
          <a:xfrm>
            <a:off x="2755186" y="4853110"/>
            <a:ext cx="531511" cy="3693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C490594-8BAF-4C38-A6A9-70BAB12D5747}"/>
              </a:ext>
            </a:extLst>
          </p:cNvPr>
          <p:cNvSpPr txBox="1"/>
          <p:nvPr/>
        </p:nvSpPr>
        <p:spPr>
          <a:xfrm rot="5400000">
            <a:off x="1886437" y="5501696"/>
            <a:ext cx="827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…</a:t>
            </a:r>
            <a:endParaRPr kumimoji="0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DA3975C8-5733-4317-A795-CE001AD472BA}"/>
                  </a:ext>
                </a:extLst>
              </p:cNvPr>
              <p:cNvSpPr txBox="1"/>
              <p:nvPr/>
            </p:nvSpPr>
            <p:spPr>
              <a:xfrm>
                <a:off x="4942681" y="3100202"/>
                <a:ext cx="3155929" cy="8962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𝑃</m:t>
                      </m:r>
                      <m:d>
                        <m:d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𝑦</m:t>
                          </m:r>
                        </m:e>
                      </m:d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num>
                        <m:den>
                          <m: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𝑛</m:t>
                          </m:r>
                        </m:sub>
                        <m:sup/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  <m:d>
                            <m:d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p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𝑛</m:t>
                                  </m:r>
                                </m:sup>
                              </m:sSup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|</m:t>
                              </m:r>
                              <m:sSup>
                                <m:sSupPr>
                                  <m:ctrlP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p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𝑛</m:t>
                                  </m:r>
                                </m:sup>
                              </m:sSup>
                            </m:e>
                          </m:d>
                          <m:r>
                            <m:rPr>
                              <m:nor/>
                            </m:rPr>
                            <a:rPr kumimoji="0" lang="zh-TW" altLang="en-US" sz="24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新細明體" panose="02020500000000000000" pitchFamily="18" charset="-120"/>
                              <a:cs typeface="+mn-cs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DA3975C8-5733-4317-A795-CE001AD472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2681" y="3100202"/>
                <a:ext cx="3155929" cy="89620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438FDF9C-1411-4F5F-A917-6428B7204D98}"/>
              </a:ext>
            </a:extLst>
          </p:cNvPr>
          <p:cNvCxnSpPr>
            <a:cxnSpLocks/>
          </p:cNvCxnSpPr>
          <p:nvPr/>
        </p:nvCxnSpPr>
        <p:spPr>
          <a:xfrm>
            <a:off x="-599668" y="2970776"/>
            <a:ext cx="983462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DD33B3F0-E8CF-4574-9F9E-BF89FFF3DA4E}"/>
              </a:ext>
            </a:extLst>
          </p:cNvPr>
          <p:cNvSpPr/>
          <p:nvPr/>
        </p:nvSpPr>
        <p:spPr>
          <a:xfrm>
            <a:off x="6638462" y="4255579"/>
            <a:ext cx="261257" cy="48910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A60799F-CA33-499B-BF14-A50C4056E273}"/>
              </a:ext>
            </a:extLst>
          </p:cNvPr>
          <p:cNvSpPr/>
          <p:nvPr/>
        </p:nvSpPr>
        <p:spPr>
          <a:xfrm>
            <a:off x="7111959" y="4255580"/>
            <a:ext cx="261257" cy="48396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81AF042-2B78-474E-826F-B5B663C14DD0}"/>
              </a:ext>
            </a:extLst>
          </p:cNvPr>
          <p:cNvSpPr/>
          <p:nvPr/>
        </p:nvSpPr>
        <p:spPr>
          <a:xfrm>
            <a:off x="7581874" y="4260719"/>
            <a:ext cx="261257" cy="4839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1545D5CC-92A5-40F0-B7A1-E68881C64231}"/>
              </a:ext>
            </a:extLst>
          </p:cNvPr>
          <p:cNvCxnSpPr>
            <a:cxnSpLocks/>
          </p:cNvCxnSpPr>
          <p:nvPr/>
        </p:nvCxnSpPr>
        <p:spPr>
          <a:xfrm>
            <a:off x="6384931" y="4745375"/>
            <a:ext cx="166914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CD97B3D0-EB23-4CBB-916A-B874155A8BCD}"/>
              </a:ext>
            </a:extLst>
          </p:cNvPr>
          <p:cNvCxnSpPr>
            <a:cxnSpLocks/>
          </p:cNvCxnSpPr>
          <p:nvPr/>
        </p:nvCxnSpPr>
        <p:spPr>
          <a:xfrm>
            <a:off x="5347850" y="3773302"/>
            <a:ext cx="0" cy="662034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88D86B57-6AAA-465F-8581-1B7EBF528F18}"/>
              </a:ext>
            </a:extLst>
          </p:cNvPr>
          <p:cNvCxnSpPr>
            <a:cxnSpLocks/>
          </p:cNvCxnSpPr>
          <p:nvPr/>
        </p:nvCxnSpPr>
        <p:spPr>
          <a:xfrm>
            <a:off x="5347850" y="4435336"/>
            <a:ext cx="931669" cy="0"/>
          </a:xfrm>
          <a:prstGeom prst="line">
            <a:avLst/>
          </a:prstGeom>
          <a:ln w="76200">
            <a:solidFill>
              <a:srgbClr val="0000FF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投影片編號版面配置區 14">
            <a:extLst>
              <a:ext uri="{FF2B5EF4-FFF2-40B4-BE49-F238E27FC236}">
                <a16:creationId xmlns:a16="http://schemas.microsoft.com/office/drawing/2014/main" id="{EAB0BFEB-DB90-4EB1-95C2-72A1E0EF9DC9}"/>
              </a:ext>
            </a:extLst>
          </p:cNvPr>
          <p:cNvSpPr txBox="1">
            <a:spLocks/>
          </p:cNvSpPr>
          <p:nvPr/>
        </p:nvSpPr>
        <p:spPr>
          <a:xfrm>
            <a:off x="6249580" y="545632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E218D97-057B-4649-A039-448A1754A34D}" type="slidenum">
              <a:rPr lang="zh-TW" altLang="en-US" smtClean="0"/>
              <a:pPr/>
              <a:t>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0456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 animBg="1"/>
      <p:bldP spid="10" grpId="0" animBg="1"/>
      <p:bldP spid="11" grpId="0" animBg="1"/>
      <p:bldP spid="12" grpId="0"/>
      <p:bldP spid="13" grpId="0"/>
      <p:bldP spid="14" grpId="0" animBg="1"/>
      <p:bldP spid="15" grpId="0" animBg="1"/>
      <p:bldP spid="16" grpId="0" animBg="1"/>
      <p:bldP spid="17" grpId="0"/>
      <p:bldP spid="18" grpId="0"/>
      <p:bldP spid="19" grpId="0" animBg="1"/>
      <p:bldP spid="20" grpId="0" animBg="1"/>
      <p:bldP spid="21" grpId="0"/>
      <p:bldP spid="22" grpId="0"/>
      <p:bldP spid="24" grpId="0" animBg="1"/>
      <p:bldP spid="25" grpId="0" animBg="1"/>
      <p:bldP spid="26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architecture of Google's inception netwo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293911">
            <a:off x="4893696" y="407636"/>
            <a:ext cx="4014165" cy="1240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Inception Score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字方塊 8"/>
              <p:cNvSpPr txBox="1"/>
              <p:nvPr/>
            </p:nvSpPr>
            <p:spPr>
              <a:xfrm>
                <a:off x="1100351" y="4753196"/>
                <a:ext cx="3609771" cy="943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0" lang="en-US" altLang="zh-TW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𝑥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𝑦</m:t>
                              </m:r>
                            </m:sub>
                            <m:sup/>
                            <m:e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𝑦</m:t>
                                  </m:r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|</m:t>
                                  </m:r>
                                  <m:r>
                                    <a:rPr kumimoji="0" lang="en-US" altLang="zh-TW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kumimoji="0" lang="en-US" altLang="zh-TW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𝑙𝑜𝑔</m:t>
                              </m:r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𝑦</m:t>
                                  </m:r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|</m:t>
                                  </m:r>
                                  <m:r>
                                    <a:rPr kumimoji="0" lang="en-US" altLang="zh-TW" sz="24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9" name="文字方塊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0351" y="4753196"/>
                <a:ext cx="3609771" cy="9439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9"/>
              <p:cNvSpPr txBox="1"/>
              <p:nvPr/>
            </p:nvSpPr>
            <p:spPr>
              <a:xfrm>
                <a:off x="2093765" y="5668450"/>
                <a:ext cx="2616357" cy="93743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−</m:t>
                      </m:r>
                      <m:nary>
                        <m:naryPr>
                          <m:chr m:val="∑"/>
                          <m:supHide m:val="on"/>
                          <m:ctrl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𝑦</m:t>
                          </m:r>
                        </m:sub>
                        <m:sup/>
                        <m:e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𝑃</m:t>
                          </m:r>
                          <m:d>
                            <m:d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𝑦</m:t>
                              </m:r>
                            </m:e>
                          </m:d>
                          <m:r>
                            <a:rPr kumimoji="0" lang="en-US" altLang="zh-TW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𝑙𝑜𝑔𝑃</m:t>
                          </m:r>
                          <m:d>
                            <m:dPr>
                              <m:ctrlP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en-US" altLang="zh-TW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𝑦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kumimoji="0" lang="zh-TW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</mc:Choice>
        <mc:Fallback xmlns="">
          <p:sp>
            <p:nvSpPr>
              <p:cNvPr id="10" name="文字方塊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3765" y="5668450"/>
                <a:ext cx="2616357" cy="93743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文字方塊 10"/>
          <p:cNvSpPr txBox="1"/>
          <p:nvPr/>
        </p:nvSpPr>
        <p:spPr>
          <a:xfrm>
            <a:off x="4838202" y="4939527"/>
            <a:ext cx="3434712" cy="46166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Negative entropy of P(</a:t>
            </a:r>
            <a:r>
              <a:rPr kumimoji="0" lang="en-US" altLang="zh-TW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y|x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)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4838202" y="5819448"/>
            <a:ext cx="2095998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Entropy of P(y)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4" name="直線接點 13"/>
          <p:cNvCxnSpPr>
            <a:cxnSpLocks/>
          </p:cNvCxnSpPr>
          <p:nvPr/>
        </p:nvCxnSpPr>
        <p:spPr>
          <a:xfrm>
            <a:off x="1982103" y="5340232"/>
            <a:ext cx="250421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>
            <a:cxnSpLocks/>
          </p:cNvCxnSpPr>
          <p:nvPr/>
        </p:nvCxnSpPr>
        <p:spPr>
          <a:xfrm>
            <a:off x="2161068" y="6265873"/>
            <a:ext cx="2429487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F36D229-0ED3-4C9C-AEB1-9438FE5087A1}"/>
              </a:ext>
            </a:extLst>
          </p:cNvPr>
          <p:cNvSpPr txBox="1"/>
          <p:nvPr/>
        </p:nvSpPr>
        <p:spPr>
          <a:xfrm>
            <a:off x="815492" y="4097775"/>
            <a:ext cx="3044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Inception Score</a:t>
            </a:r>
            <a:endParaRPr kumimoji="0" lang="zh-TW" altLang="en-US" sz="28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EC1AA9C6-40A2-43A4-A219-693860A41D38}"/>
              </a:ext>
            </a:extLst>
          </p:cNvPr>
          <p:cNvGrpSpPr/>
          <p:nvPr/>
        </p:nvGrpSpPr>
        <p:grpSpPr>
          <a:xfrm>
            <a:off x="4735926" y="2122265"/>
            <a:ext cx="3639264" cy="1755395"/>
            <a:chOff x="4739850" y="2006927"/>
            <a:chExt cx="3639264" cy="175539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0E0874C4-F5C7-4839-B61C-4E1AA9167C40}"/>
                    </a:ext>
                  </a:extLst>
                </p:cNvPr>
                <p:cNvSpPr txBox="1"/>
                <p:nvPr/>
              </p:nvSpPr>
              <p:spPr>
                <a:xfrm>
                  <a:off x="4739850" y="2006927"/>
                  <a:ext cx="3155929" cy="89620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  <m:d>
                          <m:dPr>
                            <m:ctrlP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𝑦</m:t>
                            </m:r>
                          </m:e>
                        </m:d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=</m:t>
                        </m:r>
                        <m:f>
                          <m:fPr>
                            <m:ctrlP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fPr>
                          <m:num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1</m:t>
                            </m:r>
                          </m:num>
                          <m:den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supHide m:val="on"/>
                            <m:ctrlP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𝑛</m:t>
                            </m:r>
                          </m:sub>
                          <m:sup/>
                          <m:e>
                            <m:r>
                              <a:rPr kumimoji="0" lang="en-US" altLang="zh-TW" sz="24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kumimoji="0" lang="en-US" altLang="zh-TW" sz="24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kumimoji="0" lang="en-US" altLang="zh-TW" sz="2400" b="0" i="1" u="none" strike="noStrike" kern="12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0" lang="en-US" altLang="zh-TW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kumimoji="0" lang="en-US" altLang="zh-TW" sz="2400" b="0" i="1" u="none" strike="noStrike" kern="12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</m:sSup>
                                <m:r>
                                  <a:rPr kumimoji="0" lang="en-US" altLang="zh-TW" sz="24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|</m:t>
                                </m:r>
                                <m:sSup>
                                  <m:sSupPr>
                                    <m:ctrlPr>
                                      <a:rPr kumimoji="0" lang="en-US" altLang="zh-TW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0" lang="en-US" altLang="zh-TW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kumimoji="0" lang="en-US" altLang="zh-TW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</m:sSup>
                              </m:e>
                            </m:d>
                            <m:r>
                              <m:rPr>
                                <m:nor/>
                              </m:rPr>
                              <a:rPr kumimoji="0" lang="zh-TW" altLang="en-US" sz="24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libri" panose="020F0502020204030204"/>
                                <a:ea typeface="新細明體" panose="02020500000000000000" pitchFamily="18" charset="-120"/>
                                <a:cs typeface="+mn-cs"/>
                              </a:rPr>
                              <m:t> </m:t>
                            </m:r>
                          </m:e>
                        </m:nary>
                      </m:oMath>
                    </m:oMathPara>
                  </a14:m>
                  <a:endParaRPr kumimoji="0" lang="zh-TW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0E0874C4-F5C7-4839-B61C-4E1AA9167C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39850" y="2006927"/>
                  <a:ext cx="3155929" cy="896207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73C686E0-1A3F-4A4F-8CBC-84E4FDC0192D}"/>
                </a:ext>
              </a:extLst>
            </p:cNvPr>
            <p:cNvGrpSpPr/>
            <p:nvPr/>
          </p:nvGrpSpPr>
          <p:grpSpPr>
            <a:xfrm>
              <a:off x="5462299" y="3051611"/>
              <a:ext cx="1669143" cy="489796"/>
              <a:chOff x="6089955" y="3118433"/>
              <a:chExt cx="1669143" cy="489796"/>
            </a:xfrm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0714D31E-A296-4313-B457-F950FDDD1571}"/>
                  </a:ext>
                </a:extLst>
              </p:cNvPr>
              <p:cNvSpPr/>
              <p:nvPr/>
            </p:nvSpPr>
            <p:spPr>
              <a:xfrm>
                <a:off x="6343486" y="3118433"/>
                <a:ext cx="261257" cy="489103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B5D308C3-079D-40E8-BD44-362B9A45A537}"/>
                  </a:ext>
                </a:extLst>
              </p:cNvPr>
              <p:cNvSpPr/>
              <p:nvPr/>
            </p:nvSpPr>
            <p:spPr>
              <a:xfrm>
                <a:off x="6816983" y="3118434"/>
                <a:ext cx="261257" cy="48396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95203412-98F9-4EEF-AAD0-0E8B58A4824C}"/>
                  </a:ext>
                </a:extLst>
              </p:cNvPr>
              <p:cNvSpPr/>
              <p:nvPr/>
            </p:nvSpPr>
            <p:spPr>
              <a:xfrm>
                <a:off x="7286898" y="3123573"/>
                <a:ext cx="261257" cy="483963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cxnSp>
            <p:nvCxnSpPr>
              <p:cNvPr id="32" name="直線接點 31">
                <a:extLst>
                  <a:ext uri="{FF2B5EF4-FFF2-40B4-BE49-F238E27FC236}">
                    <a16:creationId xmlns:a16="http://schemas.microsoft.com/office/drawing/2014/main" id="{7586CBD0-5FC4-4DDB-9DED-165BB3AD89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89955" y="3608229"/>
                <a:ext cx="1669143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3" name="直線接點 32">
              <a:extLst>
                <a:ext uri="{FF2B5EF4-FFF2-40B4-BE49-F238E27FC236}">
                  <a16:creationId xmlns:a16="http://schemas.microsoft.com/office/drawing/2014/main" id="{0E393FE2-B7F8-465C-906C-995C68F1FE6D}"/>
                </a:ext>
              </a:extLst>
            </p:cNvPr>
            <p:cNvCxnSpPr>
              <a:cxnSpLocks/>
            </p:cNvCxnSpPr>
            <p:nvPr/>
          </p:nvCxnSpPr>
          <p:spPr>
            <a:xfrm>
              <a:off x="5135432" y="2668901"/>
              <a:ext cx="0" cy="591126"/>
            </a:xfrm>
            <a:prstGeom prst="line">
              <a:avLst/>
            </a:prstGeom>
            <a:ln w="762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接點 33">
              <a:extLst>
                <a:ext uri="{FF2B5EF4-FFF2-40B4-BE49-F238E27FC236}">
                  <a16:creationId xmlns:a16="http://schemas.microsoft.com/office/drawing/2014/main" id="{ABD50E5A-B3A6-463A-9B53-DA16FD846756}"/>
                </a:ext>
              </a:extLst>
            </p:cNvPr>
            <p:cNvCxnSpPr>
              <a:cxnSpLocks/>
            </p:cNvCxnSpPr>
            <p:nvPr/>
          </p:nvCxnSpPr>
          <p:spPr>
            <a:xfrm>
              <a:off x="5135432" y="3260027"/>
              <a:ext cx="428467" cy="0"/>
            </a:xfrm>
            <a:prstGeom prst="line">
              <a:avLst/>
            </a:prstGeom>
            <a:ln w="76200">
              <a:solidFill>
                <a:srgbClr val="0000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8" name="Picture 4" descr="ãgood pngãçåçæå°çµæ">
              <a:extLst>
                <a:ext uri="{FF2B5EF4-FFF2-40B4-BE49-F238E27FC236}">
                  <a16:creationId xmlns:a16="http://schemas.microsoft.com/office/drawing/2014/main" id="{9CBF9C77-5624-4C54-BE74-01BEB4FD1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53164" y="2701562"/>
              <a:ext cx="1325950" cy="10607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44DEB648-B6E3-4163-8507-4C81A5F1EAAF}"/>
              </a:ext>
            </a:extLst>
          </p:cNvPr>
          <p:cNvGrpSpPr/>
          <p:nvPr/>
        </p:nvGrpSpPr>
        <p:grpSpPr>
          <a:xfrm>
            <a:off x="1012094" y="2198261"/>
            <a:ext cx="3301660" cy="1383344"/>
            <a:chOff x="1016018" y="2082923"/>
            <a:chExt cx="3301660" cy="138334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字方塊 14">
                  <a:extLst>
                    <a:ext uri="{FF2B5EF4-FFF2-40B4-BE49-F238E27FC236}">
                      <a16:creationId xmlns:a16="http://schemas.microsoft.com/office/drawing/2014/main" id="{B98ACE9E-3626-492A-8B14-6548E1D29957}"/>
                    </a:ext>
                  </a:extLst>
                </p:cNvPr>
                <p:cNvSpPr txBox="1"/>
                <p:nvPr/>
              </p:nvSpPr>
              <p:spPr>
                <a:xfrm>
                  <a:off x="1016018" y="2349257"/>
                  <a:ext cx="970009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𝑃</m:t>
                        </m:r>
                        <m:d>
                          <m:dPr>
                            <m:ctrlP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𝑦</m:t>
                            </m:r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|</m:t>
                            </m:r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</m:d>
                      </m:oMath>
                    </m:oMathPara>
                  </a14:m>
                  <a:endParaRPr kumimoji="0" lang="zh-TW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15" name="文字方塊 14">
                  <a:extLst>
                    <a:ext uri="{FF2B5EF4-FFF2-40B4-BE49-F238E27FC236}">
                      <a16:creationId xmlns:a16="http://schemas.microsoft.com/office/drawing/2014/main" id="{B98ACE9E-3626-492A-8B14-6548E1D2995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6018" y="2349257"/>
                  <a:ext cx="970009" cy="369332"/>
                </a:xfrm>
                <a:prstGeom prst="rect">
                  <a:avLst/>
                </a:prstGeom>
                <a:blipFill>
                  <a:blip r:embed="rId8"/>
                  <a:stretch>
                    <a:fillRect l="-6918" b="-34426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9" name="群組 18">
              <a:extLst>
                <a:ext uri="{FF2B5EF4-FFF2-40B4-BE49-F238E27FC236}">
                  <a16:creationId xmlns:a16="http://schemas.microsoft.com/office/drawing/2014/main" id="{5DD1A6CF-0839-4B7F-8F25-F7014CAE36F1}"/>
                </a:ext>
              </a:extLst>
            </p:cNvPr>
            <p:cNvGrpSpPr/>
            <p:nvPr/>
          </p:nvGrpSpPr>
          <p:grpSpPr>
            <a:xfrm>
              <a:off x="1807801" y="2576232"/>
              <a:ext cx="1669143" cy="890035"/>
              <a:chOff x="6846207" y="1944540"/>
              <a:chExt cx="1669143" cy="890035"/>
            </a:xfrm>
          </p:grpSpPr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932C7693-1E04-4DF0-83AB-669A49930665}"/>
                  </a:ext>
                </a:extLst>
              </p:cNvPr>
              <p:cNvSpPr/>
              <p:nvPr/>
            </p:nvSpPr>
            <p:spPr>
              <a:xfrm>
                <a:off x="7099738" y="2657363"/>
                <a:ext cx="261257" cy="176519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AD5795AE-DBE5-44EE-BD5D-BCEC42D8984E}"/>
                  </a:ext>
                </a:extLst>
              </p:cNvPr>
              <p:cNvSpPr/>
              <p:nvPr/>
            </p:nvSpPr>
            <p:spPr>
              <a:xfrm>
                <a:off x="7573235" y="1944540"/>
                <a:ext cx="261257" cy="88420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863D5845-CDB0-4C12-9FFB-B8AF71073B75}"/>
                  </a:ext>
                </a:extLst>
              </p:cNvPr>
              <p:cNvSpPr/>
              <p:nvPr/>
            </p:nvSpPr>
            <p:spPr>
              <a:xfrm>
                <a:off x="8043150" y="2757872"/>
                <a:ext cx="261257" cy="76010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978078AD-BF7D-4DAC-A323-4B9A445D48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46207" y="2834575"/>
                <a:ext cx="1669143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3603CBE8-5756-42B1-8ACB-8478FFF1838E}"/>
                </a:ext>
              </a:extLst>
            </p:cNvPr>
            <p:cNvSpPr txBox="1"/>
            <p:nvPr/>
          </p:nvSpPr>
          <p:spPr>
            <a:xfrm>
              <a:off x="1703495" y="2927177"/>
              <a:ext cx="8630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class 1</a:t>
              </a: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CCA824B4-02C8-477B-BC0B-DC7BCA1E6EAA}"/>
                </a:ext>
              </a:extLst>
            </p:cNvPr>
            <p:cNvSpPr txBox="1"/>
            <p:nvPr/>
          </p:nvSpPr>
          <p:spPr>
            <a:xfrm>
              <a:off x="2247473" y="2228470"/>
              <a:ext cx="8630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class 2</a:t>
              </a: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0D6F0058-2E0D-4097-815F-45D86383FDE7}"/>
                </a:ext>
              </a:extLst>
            </p:cNvPr>
            <p:cNvSpPr txBox="1"/>
            <p:nvPr/>
          </p:nvSpPr>
          <p:spPr>
            <a:xfrm>
              <a:off x="2755023" y="3040264"/>
              <a:ext cx="8630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class 3</a:t>
              </a: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pic>
          <p:nvPicPr>
            <p:cNvPr id="35" name="Picture 4" descr="ãgood pngãçåçæå°çµæ">
              <a:extLst>
                <a:ext uri="{FF2B5EF4-FFF2-40B4-BE49-F238E27FC236}">
                  <a16:creationId xmlns:a16="http://schemas.microsoft.com/office/drawing/2014/main" id="{B7A0C27D-E748-4403-B41C-D6B2583E5A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91728" y="2082923"/>
              <a:ext cx="1325950" cy="10607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id="{B98152A0-207B-478F-88DC-D33C647922B6}"/>
              </a:ext>
            </a:extLst>
          </p:cNvPr>
          <p:cNvSpPr/>
          <p:nvPr/>
        </p:nvSpPr>
        <p:spPr>
          <a:xfrm>
            <a:off x="892172" y="2047907"/>
            <a:ext cx="3360419" cy="1796511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DB1662C6-0151-44E4-B45A-AA0B80888F42}"/>
              </a:ext>
            </a:extLst>
          </p:cNvPr>
          <p:cNvSpPr/>
          <p:nvPr/>
        </p:nvSpPr>
        <p:spPr>
          <a:xfrm>
            <a:off x="4648278" y="2048962"/>
            <a:ext cx="3726912" cy="1828698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81BDB90-82BF-4212-B66A-09E5C07BE36A}"/>
              </a:ext>
            </a:extLst>
          </p:cNvPr>
          <p:cNvSpPr/>
          <p:nvPr/>
        </p:nvSpPr>
        <p:spPr>
          <a:xfrm>
            <a:off x="3360068" y="4191903"/>
            <a:ext cx="3195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[Tim </a:t>
            </a:r>
            <a:r>
              <a:rPr kumimoji="0" lang="en-US" altLang="zh-TW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Salimans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, et al., NIPS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2016]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616FFD0-964A-4551-939C-AD525038C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61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7174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橢圓 18">
            <a:extLst>
              <a:ext uri="{FF2B5EF4-FFF2-40B4-BE49-F238E27FC236}">
                <a16:creationId xmlns:a16="http://schemas.microsoft.com/office/drawing/2014/main" id="{D369AD1E-9DED-4D0F-A0D2-431CE316F3C6}"/>
              </a:ext>
            </a:extLst>
          </p:cNvPr>
          <p:cNvSpPr/>
          <p:nvPr/>
        </p:nvSpPr>
        <p:spPr>
          <a:xfrm rot="1122837">
            <a:off x="1847001" y="2332738"/>
            <a:ext cx="4332860" cy="200634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CC329499-2B94-4E6C-ACE8-88A1B9D6FDCA}"/>
              </a:ext>
            </a:extLst>
          </p:cNvPr>
          <p:cNvSpPr/>
          <p:nvPr/>
        </p:nvSpPr>
        <p:spPr>
          <a:xfrm rot="19458542">
            <a:off x="476542" y="1692812"/>
            <a:ext cx="2921000" cy="2908672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7116638-2FB8-41EF-B151-AE8E8438E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Fréchet Inception Distance (FID)</a:t>
            </a:r>
            <a:endParaRPr lang="zh-TW" altLang="en-US" dirty="0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4CCFE05-F923-4ACA-B524-C0757F18E692}"/>
              </a:ext>
            </a:extLst>
          </p:cNvPr>
          <p:cNvSpPr/>
          <p:nvPr/>
        </p:nvSpPr>
        <p:spPr>
          <a:xfrm>
            <a:off x="658394" y="3395116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BBF6884A-657B-4201-9CA2-93A068BC4E2E}"/>
              </a:ext>
            </a:extLst>
          </p:cNvPr>
          <p:cNvSpPr/>
          <p:nvPr/>
        </p:nvSpPr>
        <p:spPr>
          <a:xfrm>
            <a:off x="2214367" y="3897356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B7E00317-D674-48C9-8181-847C8E187575}"/>
              </a:ext>
            </a:extLst>
          </p:cNvPr>
          <p:cNvSpPr/>
          <p:nvPr/>
        </p:nvSpPr>
        <p:spPr>
          <a:xfrm>
            <a:off x="1118145" y="2199874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03826378-C0C8-4704-AC52-9EA7C03848F2}"/>
              </a:ext>
            </a:extLst>
          </p:cNvPr>
          <p:cNvSpPr/>
          <p:nvPr/>
        </p:nvSpPr>
        <p:spPr>
          <a:xfrm>
            <a:off x="2791368" y="2225987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F77C0C5F-33F8-4269-96F1-3829AA24B53E}"/>
              </a:ext>
            </a:extLst>
          </p:cNvPr>
          <p:cNvSpPr/>
          <p:nvPr/>
        </p:nvSpPr>
        <p:spPr>
          <a:xfrm>
            <a:off x="2080797" y="2040457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45AB1F49-EDED-424D-90E2-642E939AF714}"/>
              </a:ext>
            </a:extLst>
          </p:cNvPr>
          <p:cNvSpPr/>
          <p:nvPr/>
        </p:nvSpPr>
        <p:spPr>
          <a:xfrm>
            <a:off x="2976898" y="2769516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AC567B50-4708-497B-A882-80D29F565C81}"/>
              </a:ext>
            </a:extLst>
          </p:cNvPr>
          <p:cNvSpPr/>
          <p:nvPr/>
        </p:nvSpPr>
        <p:spPr>
          <a:xfrm>
            <a:off x="2289045" y="2570584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3D952598-AFDA-4712-A7E2-5E8B179B392C}"/>
              </a:ext>
            </a:extLst>
          </p:cNvPr>
          <p:cNvSpPr/>
          <p:nvPr/>
        </p:nvSpPr>
        <p:spPr>
          <a:xfrm>
            <a:off x="3628569" y="2854900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CC69FA27-5810-4E04-9E3D-94021D2B88CE}"/>
              </a:ext>
            </a:extLst>
          </p:cNvPr>
          <p:cNvSpPr/>
          <p:nvPr/>
        </p:nvSpPr>
        <p:spPr>
          <a:xfrm>
            <a:off x="3422249" y="3356135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FED0D0EA-43D1-4881-91F7-8A042839A68F}"/>
              </a:ext>
            </a:extLst>
          </p:cNvPr>
          <p:cNvSpPr/>
          <p:nvPr/>
        </p:nvSpPr>
        <p:spPr>
          <a:xfrm>
            <a:off x="3578876" y="3897356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89EE7BB3-E3D7-4FF8-BB49-826FF9824DB7}"/>
              </a:ext>
            </a:extLst>
          </p:cNvPr>
          <p:cNvSpPr/>
          <p:nvPr/>
        </p:nvSpPr>
        <p:spPr>
          <a:xfrm>
            <a:off x="4556327" y="3699916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1CEBD290-2105-460B-8797-87AA8C25DA65}"/>
              </a:ext>
            </a:extLst>
          </p:cNvPr>
          <p:cNvSpPr/>
          <p:nvPr/>
        </p:nvSpPr>
        <p:spPr>
          <a:xfrm>
            <a:off x="4243796" y="3170605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AB62753C-493C-411E-A465-4F83B0EF3B2B}"/>
              </a:ext>
            </a:extLst>
          </p:cNvPr>
          <p:cNvSpPr/>
          <p:nvPr/>
        </p:nvSpPr>
        <p:spPr>
          <a:xfrm>
            <a:off x="1684997" y="3641481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3E697A2-36CA-481A-8814-B407802B2EE3}"/>
              </a:ext>
            </a:extLst>
          </p:cNvPr>
          <p:cNvSpPr txBox="1"/>
          <p:nvPr/>
        </p:nvSpPr>
        <p:spPr>
          <a:xfrm>
            <a:off x="1216395" y="5549393"/>
            <a:ext cx="7121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blue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 points: latent representation of Inception net for the generated images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F899CABA-ED19-46A1-8918-41639514B90E}"/>
              </a:ext>
            </a:extLst>
          </p:cNvPr>
          <p:cNvSpPr txBox="1"/>
          <p:nvPr/>
        </p:nvSpPr>
        <p:spPr>
          <a:xfrm>
            <a:off x="1757661" y="4746534"/>
            <a:ext cx="7121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red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 points: latent representation of Inception net for the real images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2" name="橢圓 21">
            <a:extLst>
              <a:ext uri="{FF2B5EF4-FFF2-40B4-BE49-F238E27FC236}">
                <a16:creationId xmlns:a16="http://schemas.microsoft.com/office/drawing/2014/main" id="{B99576C8-7A4C-40D6-8A6A-CB5C2C18DF9D}"/>
              </a:ext>
            </a:extLst>
          </p:cNvPr>
          <p:cNvSpPr/>
          <p:nvPr/>
        </p:nvSpPr>
        <p:spPr>
          <a:xfrm>
            <a:off x="713181" y="2792719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4A9C02BA-8B72-4327-B7AE-55A6E82F2D2B}"/>
              </a:ext>
            </a:extLst>
          </p:cNvPr>
          <p:cNvSpPr/>
          <p:nvPr/>
        </p:nvSpPr>
        <p:spPr>
          <a:xfrm>
            <a:off x="963194" y="3699916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7B34AF54-86C9-446F-B4A7-4D488801E48C}"/>
              </a:ext>
            </a:extLst>
          </p:cNvPr>
          <p:cNvSpPr/>
          <p:nvPr/>
        </p:nvSpPr>
        <p:spPr>
          <a:xfrm>
            <a:off x="2374895" y="3705861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73BC6D70-EACD-4217-BE27-14A05CD12E66}"/>
              </a:ext>
            </a:extLst>
          </p:cNvPr>
          <p:cNvSpPr/>
          <p:nvPr/>
        </p:nvSpPr>
        <p:spPr>
          <a:xfrm>
            <a:off x="1524469" y="4070451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6" name="橢圓 25">
            <a:extLst>
              <a:ext uri="{FF2B5EF4-FFF2-40B4-BE49-F238E27FC236}">
                <a16:creationId xmlns:a16="http://schemas.microsoft.com/office/drawing/2014/main" id="{47832F99-A551-4A83-BB1B-F5DDF7BEEDEA}"/>
              </a:ext>
            </a:extLst>
          </p:cNvPr>
          <p:cNvSpPr/>
          <p:nvPr/>
        </p:nvSpPr>
        <p:spPr>
          <a:xfrm>
            <a:off x="2679695" y="4010661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7" name="橢圓 26">
            <a:extLst>
              <a:ext uri="{FF2B5EF4-FFF2-40B4-BE49-F238E27FC236}">
                <a16:creationId xmlns:a16="http://schemas.microsoft.com/office/drawing/2014/main" id="{EE8C28E1-2A76-4CD0-A949-4C2DAE8611D8}"/>
              </a:ext>
            </a:extLst>
          </p:cNvPr>
          <p:cNvSpPr/>
          <p:nvPr/>
        </p:nvSpPr>
        <p:spPr>
          <a:xfrm>
            <a:off x="1576889" y="2594511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8" name="橢圓 27">
            <a:extLst>
              <a:ext uri="{FF2B5EF4-FFF2-40B4-BE49-F238E27FC236}">
                <a16:creationId xmlns:a16="http://schemas.microsoft.com/office/drawing/2014/main" id="{B66F647B-4856-4A1D-A5FF-CBB697BF1C1B}"/>
              </a:ext>
            </a:extLst>
          </p:cNvPr>
          <p:cNvSpPr/>
          <p:nvPr/>
        </p:nvSpPr>
        <p:spPr>
          <a:xfrm>
            <a:off x="1192880" y="2899311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9" name="橢圓 28">
            <a:extLst>
              <a:ext uri="{FF2B5EF4-FFF2-40B4-BE49-F238E27FC236}">
                <a16:creationId xmlns:a16="http://schemas.microsoft.com/office/drawing/2014/main" id="{A61A5C65-8E71-492F-8B85-61074965FA8D}"/>
              </a:ext>
            </a:extLst>
          </p:cNvPr>
          <p:cNvSpPr/>
          <p:nvPr/>
        </p:nvSpPr>
        <p:spPr>
          <a:xfrm>
            <a:off x="1881689" y="2899311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0" name="橢圓 29">
            <a:extLst>
              <a:ext uri="{FF2B5EF4-FFF2-40B4-BE49-F238E27FC236}">
                <a16:creationId xmlns:a16="http://schemas.microsoft.com/office/drawing/2014/main" id="{16EE33BE-464B-4A0D-934F-9789ECE19FA4}"/>
              </a:ext>
            </a:extLst>
          </p:cNvPr>
          <p:cNvSpPr/>
          <p:nvPr/>
        </p:nvSpPr>
        <p:spPr>
          <a:xfrm>
            <a:off x="1471543" y="3293003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DB9A060E-7E5B-4353-BC8E-E6804BB91D38}"/>
              </a:ext>
            </a:extLst>
          </p:cNvPr>
          <p:cNvSpPr/>
          <p:nvPr/>
        </p:nvSpPr>
        <p:spPr>
          <a:xfrm>
            <a:off x="2186489" y="3204111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98A52DB7-9210-49E0-920B-CC923D7006FA}"/>
              </a:ext>
            </a:extLst>
          </p:cNvPr>
          <p:cNvSpPr/>
          <p:nvPr/>
        </p:nvSpPr>
        <p:spPr>
          <a:xfrm>
            <a:off x="2808670" y="3395116"/>
            <a:ext cx="185530" cy="185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92CB74D9-6E48-424B-93E9-811A4A5254ED}"/>
              </a:ext>
            </a:extLst>
          </p:cNvPr>
          <p:cNvSpPr/>
          <p:nvPr/>
        </p:nvSpPr>
        <p:spPr>
          <a:xfrm>
            <a:off x="4689065" y="2711527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75FF2B7B-1A16-47A1-9ECF-ED026FB08D57}"/>
              </a:ext>
            </a:extLst>
          </p:cNvPr>
          <p:cNvSpPr/>
          <p:nvPr/>
        </p:nvSpPr>
        <p:spPr>
          <a:xfrm>
            <a:off x="4812443" y="3296876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34D8DA92-ACC6-487A-9BCA-958455B16F17}"/>
              </a:ext>
            </a:extLst>
          </p:cNvPr>
          <p:cNvSpPr/>
          <p:nvPr/>
        </p:nvSpPr>
        <p:spPr>
          <a:xfrm>
            <a:off x="4966824" y="3882023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6" name="橢圓 35">
            <a:extLst>
              <a:ext uri="{FF2B5EF4-FFF2-40B4-BE49-F238E27FC236}">
                <a16:creationId xmlns:a16="http://schemas.microsoft.com/office/drawing/2014/main" id="{4B18BD5F-4647-4558-A9EA-7F2474B1D3BE}"/>
              </a:ext>
            </a:extLst>
          </p:cNvPr>
          <p:cNvSpPr/>
          <p:nvPr/>
        </p:nvSpPr>
        <p:spPr>
          <a:xfrm>
            <a:off x="5430553" y="3273997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7" name="橢圓 36">
            <a:extLst>
              <a:ext uri="{FF2B5EF4-FFF2-40B4-BE49-F238E27FC236}">
                <a16:creationId xmlns:a16="http://schemas.microsoft.com/office/drawing/2014/main" id="{A34FAFFD-9F40-4AD8-A877-1CC20A166337}"/>
              </a:ext>
            </a:extLst>
          </p:cNvPr>
          <p:cNvSpPr/>
          <p:nvPr/>
        </p:nvSpPr>
        <p:spPr>
          <a:xfrm>
            <a:off x="3074729" y="3778853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8" name="橢圓 37">
            <a:extLst>
              <a:ext uri="{FF2B5EF4-FFF2-40B4-BE49-F238E27FC236}">
                <a16:creationId xmlns:a16="http://schemas.microsoft.com/office/drawing/2014/main" id="{08C97C98-80E6-4AFA-AA58-F5D7CAC9FAF8}"/>
              </a:ext>
            </a:extLst>
          </p:cNvPr>
          <p:cNvSpPr/>
          <p:nvPr/>
        </p:nvSpPr>
        <p:spPr>
          <a:xfrm>
            <a:off x="3925961" y="3509787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9" name="橢圓 38">
            <a:extLst>
              <a:ext uri="{FF2B5EF4-FFF2-40B4-BE49-F238E27FC236}">
                <a16:creationId xmlns:a16="http://schemas.microsoft.com/office/drawing/2014/main" id="{A8CB41A3-9CA9-40C1-8052-D8EEAEFB3DED}"/>
              </a:ext>
            </a:extLst>
          </p:cNvPr>
          <p:cNvSpPr/>
          <p:nvPr/>
        </p:nvSpPr>
        <p:spPr>
          <a:xfrm>
            <a:off x="4243796" y="4070451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0" name="橢圓 39">
            <a:extLst>
              <a:ext uri="{FF2B5EF4-FFF2-40B4-BE49-F238E27FC236}">
                <a16:creationId xmlns:a16="http://schemas.microsoft.com/office/drawing/2014/main" id="{CAE39CE8-AC9D-4536-B5EB-E878C9E230F4}"/>
              </a:ext>
            </a:extLst>
          </p:cNvPr>
          <p:cNvSpPr/>
          <p:nvPr/>
        </p:nvSpPr>
        <p:spPr>
          <a:xfrm>
            <a:off x="3920667" y="2485925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1" name="橢圓 40">
            <a:extLst>
              <a:ext uri="{FF2B5EF4-FFF2-40B4-BE49-F238E27FC236}">
                <a16:creationId xmlns:a16="http://schemas.microsoft.com/office/drawing/2014/main" id="{7E283634-8DCB-47F7-A2F8-6F7FCA25D9B2}"/>
              </a:ext>
            </a:extLst>
          </p:cNvPr>
          <p:cNvSpPr/>
          <p:nvPr/>
        </p:nvSpPr>
        <p:spPr>
          <a:xfrm>
            <a:off x="3329484" y="2347392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2" name="橢圓 41">
            <a:extLst>
              <a:ext uri="{FF2B5EF4-FFF2-40B4-BE49-F238E27FC236}">
                <a16:creationId xmlns:a16="http://schemas.microsoft.com/office/drawing/2014/main" id="{30522259-E26F-4091-A4E5-5D86757B70B3}"/>
              </a:ext>
            </a:extLst>
          </p:cNvPr>
          <p:cNvSpPr/>
          <p:nvPr/>
        </p:nvSpPr>
        <p:spPr>
          <a:xfrm>
            <a:off x="2560425" y="2992076"/>
            <a:ext cx="185530" cy="18553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3" name="手繪多邊形: 圖案 42">
            <a:extLst>
              <a:ext uri="{FF2B5EF4-FFF2-40B4-BE49-F238E27FC236}">
                <a16:creationId xmlns:a16="http://schemas.microsoft.com/office/drawing/2014/main" id="{AD5CBE83-42A0-4E4D-93BE-9527EE19F225}"/>
              </a:ext>
            </a:extLst>
          </p:cNvPr>
          <p:cNvSpPr/>
          <p:nvPr/>
        </p:nvSpPr>
        <p:spPr>
          <a:xfrm>
            <a:off x="4432300" y="4203700"/>
            <a:ext cx="309204" cy="571500"/>
          </a:xfrm>
          <a:custGeom>
            <a:avLst/>
            <a:gdLst>
              <a:gd name="connsiteX0" fmla="*/ 0 w 309204"/>
              <a:gd name="connsiteY0" fmla="*/ 0 h 571500"/>
              <a:gd name="connsiteX1" fmla="*/ 304800 w 309204"/>
              <a:gd name="connsiteY1" fmla="*/ 241300 h 571500"/>
              <a:gd name="connsiteX2" fmla="*/ 152400 w 309204"/>
              <a:gd name="connsiteY2" fmla="*/ 571500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204" h="571500">
                <a:moveTo>
                  <a:pt x="0" y="0"/>
                </a:moveTo>
                <a:cubicBezTo>
                  <a:pt x="139700" y="73025"/>
                  <a:pt x="279400" y="146050"/>
                  <a:pt x="304800" y="241300"/>
                </a:cubicBezTo>
                <a:cubicBezTo>
                  <a:pt x="330200" y="336550"/>
                  <a:pt x="241300" y="454025"/>
                  <a:pt x="152400" y="57150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4" name="手繪多邊形: 圖案 43">
            <a:extLst>
              <a:ext uri="{FF2B5EF4-FFF2-40B4-BE49-F238E27FC236}">
                <a16:creationId xmlns:a16="http://schemas.microsoft.com/office/drawing/2014/main" id="{F91BA4EE-A98E-4D0F-ACD8-AC1EBE3D262E}"/>
              </a:ext>
            </a:extLst>
          </p:cNvPr>
          <p:cNvSpPr/>
          <p:nvPr/>
        </p:nvSpPr>
        <p:spPr>
          <a:xfrm rot="20945996" flipH="1">
            <a:off x="839837" y="3976577"/>
            <a:ext cx="358240" cy="1814394"/>
          </a:xfrm>
          <a:custGeom>
            <a:avLst/>
            <a:gdLst>
              <a:gd name="connsiteX0" fmla="*/ 0 w 309204"/>
              <a:gd name="connsiteY0" fmla="*/ 0 h 571500"/>
              <a:gd name="connsiteX1" fmla="*/ 304800 w 309204"/>
              <a:gd name="connsiteY1" fmla="*/ 241300 h 571500"/>
              <a:gd name="connsiteX2" fmla="*/ 152400 w 309204"/>
              <a:gd name="connsiteY2" fmla="*/ 571500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204" h="571500">
                <a:moveTo>
                  <a:pt x="0" y="0"/>
                </a:moveTo>
                <a:cubicBezTo>
                  <a:pt x="139700" y="73025"/>
                  <a:pt x="279400" y="146050"/>
                  <a:pt x="304800" y="241300"/>
                </a:cubicBezTo>
                <a:cubicBezTo>
                  <a:pt x="330200" y="336550"/>
                  <a:pt x="241300" y="454025"/>
                  <a:pt x="152400" y="571500"/>
                </a:cubicBezTo>
              </a:path>
            </a:pathLst>
          </a:custGeom>
          <a:noFill/>
          <a:ln w="381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E7422758-4AC3-4F23-9A75-F040882DC50E}"/>
              </a:ext>
            </a:extLst>
          </p:cNvPr>
          <p:cNvSpPr/>
          <p:nvPr/>
        </p:nvSpPr>
        <p:spPr>
          <a:xfrm>
            <a:off x="6263209" y="2556091"/>
            <a:ext cx="248924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FID =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Fréchet distance between the two </a:t>
            </a: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Gaussians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271D7327-EF49-4963-9178-5B4F937F32F5}"/>
              </a:ext>
            </a:extLst>
          </p:cNvPr>
          <p:cNvSpPr txBox="1"/>
          <p:nvPr/>
        </p:nvSpPr>
        <p:spPr>
          <a:xfrm>
            <a:off x="4339958" y="1431194"/>
            <a:ext cx="4666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https://arxiv.org/pdf/1706.08500.pdf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2EB1AC5-C198-4873-BA50-7E1030A23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684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779BCC-2710-4FB3-BA3C-8BBC87CF3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1A74632-F96D-4AB4-9DC6-D0D0501E6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87" y="67216"/>
            <a:ext cx="8429625" cy="351681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569E287-81CE-45BF-83AD-322AD2579CCC}"/>
              </a:ext>
            </a:extLst>
          </p:cNvPr>
          <p:cNvSpPr/>
          <p:nvPr/>
        </p:nvSpPr>
        <p:spPr>
          <a:xfrm>
            <a:off x="2989946" y="5872703"/>
            <a:ext cx="587828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Are GANs Created Equal? A Large-Scale Study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https://arxiv.org/abs/1711.10337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A9D8A57-0F25-4410-AA7A-9FF088FCD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96" y="3524224"/>
            <a:ext cx="8960805" cy="231495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1B4762D-983A-4FD6-BB75-976B18A1E28C}"/>
              </a:ext>
            </a:extLst>
          </p:cNvPr>
          <p:cNvSpPr/>
          <p:nvPr/>
        </p:nvSpPr>
        <p:spPr>
          <a:xfrm>
            <a:off x="91595" y="5832271"/>
            <a:ext cx="2520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FIT: 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Smaller is better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EEB0D04-BEE4-4C20-97AC-28B9C9C9D261}"/>
              </a:ext>
            </a:extLst>
          </p:cNvPr>
          <p:cNvSpPr/>
          <p:nvPr/>
        </p:nvSpPr>
        <p:spPr>
          <a:xfrm>
            <a:off x="91596" y="6144453"/>
            <a:ext cx="41423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 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7610A7B-57EC-4F03-9D04-10939821A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63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3064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We don’t want memory GAN.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Using k-nearest neighbor to check whether the generator generates new objects 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65" y="3064450"/>
            <a:ext cx="8553036" cy="299163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326930" y="45524"/>
            <a:ext cx="3681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https://arxiv.org/pdf/1511.01844.pdf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22961C0-BD3D-4316-BFEF-2FB4352E4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64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7880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E4EA189-DF0B-4B59-AD3A-8687C3035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052926" y="206910"/>
            <a:ext cx="5315111" cy="652113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58517DE-62FD-4541-A244-3D2B129E6A9F}"/>
              </a:ext>
            </a:extLst>
          </p:cNvPr>
          <p:cNvSpPr/>
          <p:nvPr/>
        </p:nvSpPr>
        <p:spPr>
          <a:xfrm>
            <a:off x="346566" y="180460"/>
            <a:ext cx="57863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dirty="0"/>
              <a:t>To learn more about evaluation …</a:t>
            </a:r>
            <a:endParaRPr lang="zh-TW" altLang="en-US" sz="32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C91C09C-73CF-447F-B73C-096505CDC89B}"/>
              </a:ext>
            </a:extLst>
          </p:cNvPr>
          <p:cNvSpPr/>
          <p:nvPr/>
        </p:nvSpPr>
        <p:spPr>
          <a:xfrm>
            <a:off x="1990862" y="5990024"/>
            <a:ext cx="55263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Pros and cons of GAN evaluation measures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B150B3E-DD12-4FCC-BBD2-4DFABC42B2DB}"/>
              </a:ext>
            </a:extLst>
          </p:cNvPr>
          <p:cNvSpPr/>
          <p:nvPr/>
        </p:nvSpPr>
        <p:spPr>
          <a:xfrm>
            <a:off x="3025102" y="6337236"/>
            <a:ext cx="3312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https://arxiv.org/abs/1802.03446</a:t>
            </a:r>
            <a:endParaRPr lang="zh-TW" altLang="en-US" dirty="0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FFB9C40-D934-4816-B6AC-6000AF90E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65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5559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38D4F9-4AF2-463C-BE20-A85623BD6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Concluding Remarks 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E7A563E9-15AA-49C2-8528-0EC44ACB50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7878859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A287831-6280-4D55-B1F4-DBFB2C839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66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8811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专题研讨会Q&amp;A|排污许可证制度研讨会| Nimonik Quality, Safety, Health, Environmental  Compliance">
            <a:extLst>
              <a:ext uri="{FF2B5EF4-FFF2-40B4-BE49-F238E27FC236}">
                <a16:creationId xmlns:a16="http://schemas.microsoft.com/office/drawing/2014/main" id="{428D9D10-9B7B-4C90-BD7B-7A071D447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176" y="2471952"/>
            <a:ext cx="5333156" cy="2420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3DCC2A3-CF8B-4B2E-9484-9784A9FDC4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741525"/>
            <a:ext cx="9144000" cy="2052600"/>
          </a:xfrm>
        </p:spPr>
        <p:txBody>
          <a:bodyPr/>
          <a:lstStyle/>
          <a:p>
            <a:endParaRPr lang="zh-TW" altLang="en-US" sz="4400" dirty="0">
              <a:solidFill>
                <a:srgbClr val="0000FF"/>
              </a:solidFill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9A3386D7-0C74-4A69-B8EC-5B1050767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FE7D4A-7B99-4F9B-9C7F-3AECE8C25A38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399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bstract background of dark mesh">
            <a:extLst>
              <a:ext uri="{FF2B5EF4-FFF2-40B4-BE49-F238E27FC236}">
                <a16:creationId xmlns:a16="http://schemas.microsoft.com/office/drawing/2014/main" id="{5D563B4D-58B8-4A71-8BB6-74EA2F01EB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8565" r="16435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311C59F-58BE-469C-98CC-EAE1850052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9143980" cy="2900518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rgbClr val="FFFFFF"/>
                </a:solidFill>
              </a:rPr>
              <a:t>Generative Adversarial Network (GAN)</a:t>
            </a:r>
            <a:endParaRPr lang="zh-TW" altLang="en-US" dirty="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7438096-DCE4-46B5-B94C-AD53AAA57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159404"/>
            <a:ext cx="6858000" cy="1098395"/>
          </a:xfrm>
        </p:spPr>
        <p:txBody>
          <a:bodyPr>
            <a:normAutofit/>
          </a:bodyPr>
          <a:lstStyle/>
          <a:p>
            <a:endParaRPr lang="zh-TW" altLang="en-US" sz="32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069E20-36E5-49D6-94A7-69A3440ED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8921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94D91E-01FF-445E-82CB-E5615316B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GAN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59BEA8-2968-494E-A78A-014947431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How to pronounce “GAN”?</a:t>
            </a:r>
            <a:endParaRPr lang="zh-TW" altLang="en-US" dirty="0"/>
          </a:p>
        </p:txBody>
      </p:sp>
      <p:pic>
        <p:nvPicPr>
          <p:cNvPr id="4" name="translate_tts">
            <a:hlinkClick r:id="" action="ppaction://media"/>
            <a:extLst>
              <a:ext uri="{FF2B5EF4-FFF2-40B4-BE49-F238E27FC236}">
                <a16:creationId xmlns:a16="http://schemas.microsoft.com/office/drawing/2014/main" id="{95B35C93-2DB7-4B24-8CE7-3BEF181691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02837" y="3650453"/>
            <a:ext cx="609600" cy="6096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2CAF9A08-53E1-47E5-BE2E-FE430C065784}"/>
              </a:ext>
            </a:extLst>
          </p:cNvPr>
          <p:cNvSpPr txBox="1"/>
          <p:nvPr/>
        </p:nvSpPr>
        <p:spPr>
          <a:xfrm>
            <a:off x="3136037" y="4499490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Google </a:t>
            </a:r>
            <a:r>
              <a:rPr lang="zh-TW" altLang="en-US" sz="2800" dirty="0"/>
              <a:t>小姐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0A657D-2334-4727-871D-16326229F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1161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87DA60BA-2D64-40E7-AE98-F0974D40B983}"/>
              </a:ext>
            </a:extLst>
          </p:cNvPr>
          <p:cNvSpPr/>
          <p:nvPr/>
        </p:nvSpPr>
        <p:spPr>
          <a:xfrm>
            <a:off x="358261" y="199404"/>
            <a:ext cx="33586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All Kinds of GAN …</a:t>
            </a:r>
            <a:endParaRPr kumimoji="0" lang="zh-TW" altLang="en-US" sz="32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16C5796-9F19-488F-88FF-4A8DD0B3A16E}"/>
              </a:ext>
            </a:extLst>
          </p:cNvPr>
          <p:cNvSpPr/>
          <p:nvPr/>
        </p:nvSpPr>
        <p:spPr>
          <a:xfrm>
            <a:off x="3925931" y="307125"/>
            <a:ext cx="50451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https://github.com/hindupuravinash/the-gan-zoo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300BFDEC-2B7F-40CB-8E6E-F0F1BE570961}"/>
              </a:ext>
            </a:extLst>
          </p:cNvPr>
          <p:cNvGrpSpPr/>
          <p:nvPr/>
        </p:nvGrpSpPr>
        <p:grpSpPr>
          <a:xfrm>
            <a:off x="844072" y="1117077"/>
            <a:ext cx="1299508" cy="4430892"/>
            <a:chOff x="1008574" y="1143966"/>
            <a:chExt cx="1299508" cy="4430892"/>
          </a:xfrm>
        </p:grpSpPr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893082C0-9779-4061-976C-0F028B109B39}"/>
                </a:ext>
              </a:extLst>
            </p:cNvPr>
            <p:cNvSpPr txBox="1"/>
            <p:nvPr/>
          </p:nvSpPr>
          <p:spPr>
            <a:xfrm>
              <a:off x="1008574" y="1143966"/>
              <a:ext cx="12995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GAN</a:t>
              </a:r>
              <a:endPara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0E067123-9A3A-49DB-9178-EC50064BE1AF}"/>
                </a:ext>
              </a:extLst>
            </p:cNvPr>
            <p:cNvSpPr txBox="1"/>
            <p:nvPr/>
          </p:nvSpPr>
          <p:spPr>
            <a:xfrm>
              <a:off x="1008574" y="1588772"/>
              <a:ext cx="12995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ACGAN</a:t>
              </a:r>
              <a:endPara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749EB0DF-E840-4EE1-9B5F-D4F006380399}"/>
                </a:ext>
              </a:extLst>
            </p:cNvPr>
            <p:cNvSpPr txBox="1"/>
            <p:nvPr/>
          </p:nvSpPr>
          <p:spPr>
            <a:xfrm>
              <a:off x="1008574" y="2059782"/>
              <a:ext cx="12995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BGAN</a:t>
              </a:r>
              <a:endPara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B1E49339-7E24-49FA-9188-028D539A1E66}"/>
                </a:ext>
              </a:extLst>
            </p:cNvPr>
            <p:cNvSpPr txBox="1"/>
            <p:nvPr/>
          </p:nvSpPr>
          <p:spPr>
            <a:xfrm>
              <a:off x="1008574" y="2944533"/>
              <a:ext cx="12995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DCGAN</a:t>
              </a:r>
              <a:endPara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B18B0B4B-1252-42D8-A8C1-2122407B08AB}"/>
                </a:ext>
              </a:extLst>
            </p:cNvPr>
            <p:cNvSpPr txBox="1"/>
            <p:nvPr/>
          </p:nvSpPr>
          <p:spPr>
            <a:xfrm>
              <a:off x="1008574" y="3405564"/>
              <a:ext cx="12995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EBGAN</a:t>
              </a:r>
              <a:endPara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DEDD9D50-F178-4FCD-A2C2-C76236C042DD}"/>
                </a:ext>
              </a:extLst>
            </p:cNvPr>
            <p:cNvSpPr txBox="1"/>
            <p:nvPr/>
          </p:nvSpPr>
          <p:spPr>
            <a:xfrm>
              <a:off x="1008574" y="3850299"/>
              <a:ext cx="12995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fGAN</a:t>
              </a:r>
              <a:endPara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C855C227-E0A4-4B32-8884-6DFA9C250E42}"/>
                </a:ext>
              </a:extLst>
            </p:cNvPr>
            <p:cNvSpPr txBox="1"/>
            <p:nvPr/>
          </p:nvSpPr>
          <p:spPr>
            <a:xfrm>
              <a:off x="1008574" y="4318715"/>
              <a:ext cx="12995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GoGAN</a:t>
              </a:r>
              <a:endPara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D9449BCF-31B0-46B7-9833-62A0D52AFF64}"/>
                </a:ext>
              </a:extLst>
            </p:cNvPr>
            <p:cNvSpPr txBox="1"/>
            <p:nvPr/>
          </p:nvSpPr>
          <p:spPr>
            <a:xfrm>
              <a:off x="1008574" y="2489055"/>
              <a:ext cx="12995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CGAN</a:t>
              </a:r>
              <a:endPara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489B8DF0-2188-481E-B890-FC74D5B68867}"/>
                </a:ext>
              </a:extLst>
            </p:cNvPr>
            <p:cNvSpPr txBox="1"/>
            <p:nvPr/>
          </p:nvSpPr>
          <p:spPr>
            <a:xfrm rot="5400000">
              <a:off x="1153410" y="4895415"/>
              <a:ext cx="8356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……</a:t>
              </a:r>
              <a:endPara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pic>
        <p:nvPicPr>
          <p:cNvPr id="2" name="圖片 1">
            <a:extLst>
              <a:ext uri="{FF2B5EF4-FFF2-40B4-BE49-F238E27FC236}">
                <a16:creationId xmlns:a16="http://schemas.microsoft.com/office/drawing/2014/main" id="{35D6A724-63C4-4463-94DE-E1101F4BA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2656" y="962745"/>
            <a:ext cx="9689149" cy="446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1C4AFA60-ACAF-4B5B-91A9-CCF82BDC2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7" y="6063496"/>
            <a:ext cx="8798185" cy="642155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1118E4A5-266F-4B84-AE64-85762DB42CBE}"/>
              </a:ext>
            </a:extLst>
          </p:cNvPr>
          <p:cNvSpPr/>
          <p:nvPr/>
        </p:nvSpPr>
        <p:spPr>
          <a:xfrm>
            <a:off x="512963" y="5601831"/>
            <a:ext cx="83507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Mihaela </a:t>
            </a:r>
            <a:r>
              <a:rPr kumimoji="0" lang="en-US" altLang="zh-TW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Rosca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, 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Balaji </a:t>
            </a:r>
            <a:r>
              <a:rPr kumimoji="0" lang="en-US" altLang="zh-TW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Lakshminarayanan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, 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David </a:t>
            </a:r>
            <a:r>
              <a:rPr kumimoji="0" lang="en-US" altLang="zh-TW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Warde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-Farley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, 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Shakir Mohamed, “</a:t>
            </a:r>
            <a:r>
              <a:rPr kumimoji="0" lang="en-US" altLang="zh-TW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Variational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 Approaches for Auto-Encoding Generative Adversarial Networks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”, </a:t>
            </a:r>
            <a:r>
              <a:rPr kumimoji="0" lang="en-US" altLang="zh-TW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arXiv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, 2017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B10516C-51C1-45E0-B3A4-3CE7F41F168E}"/>
              </a:ext>
            </a:extLst>
          </p:cNvPr>
          <p:cNvSpPr/>
          <p:nvPr/>
        </p:nvSpPr>
        <p:spPr>
          <a:xfrm>
            <a:off x="2642839" y="2032893"/>
            <a:ext cx="8809463" cy="20261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AE31592-F359-4F7B-9C9D-E3C5CC753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9078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3" grpId="0" animBg="1"/>
    </p:bldLst>
  </p:timing>
</p:sld>
</file>

<file path=ppt/theme/theme1.xml><?xml version="1.0" encoding="utf-8"?>
<a:theme xmlns:a="http://schemas.openxmlformats.org/drawingml/2006/main" name="1_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2325</TotalTime>
  <Words>3008</Words>
  <Application>Microsoft Office PowerPoint</Application>
  <PresentationFormat>如螢幕大小 (4:3)</PresentationFormat>
  <Paragraphs>766</Paragraphs>
  <Slides>67</Slides>
  <Notes>36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67</vt:i4>
      </vt:variant>
    </vt:vector>
  </HeadingPairs>
  <TitlesOfParts>
    <vt:vector size="75" baseType="lpstr">
      <vt:lpstr>Lucida Grande</vt:lpstr>
      <vt:lpstr>微軟正黑體</vt:lpstr>
      <vt:lpstr>Arial</vt:lpstr>
      <vt:lpstr>Calibri</vt:lpstr>
      <vt:lpstr>Calibri Light</vt:lpstr>
      <vt:lpstr>Cambria Math</vt:lpstr>
      <vt:lpstr>1_Office 佈景主題</vt:lpstr>
      <vt:lpstr>Office 佈景主題</vt:lpstr>
      <vt:lpstr>Generation </vt:lpstr>
      <vt:lpstr>Network as Generator </vt:lpstr>
      <vt:lpstr>Why distribution? </vt:lpstr>
      <vt:lpstr>Why distribution? </vt:lpstr>
      <vt:lpstr>Why distribution? </vt:lpstr>
      <vt:lpstr>Why distribution? </vt:lpstr>
      <vt:lpstr>Generative Adversarial Network (GAN)</vt:lpstr>
      <vt:lpstr>GAN</vt:lpstr>
      <vt:lpstr>PowerPoint 簡報</vt:lpstr>
      <vt:lpstr>Anime Face Generation</vt:lpstr>
      <vt:lpstr>Discriminator </vt:lpstr>
      <vt:lpstr>Basic Idea of GAN</vt:lpstr>
      <vt:lpstr>Basic Idea of GAN</vt:lpstr>
      <vt:lpstr>PowerPoint 簡報</vt:lpstr>
      <vt:lpstr>PowerPoint 簡報</vt:lpstr>
      <vt:lpstr>PowerPoint 簡報</vt:lpstr>
      <vt:lpstr>Anime Face Generation</vt:lpstr>
      <vt:lpstr>Anime Face Generation</vt:lpstr>
      <vt:lpstr>Anime Face Generation</vt:lpstr>
      <vt:lpstr>Anime Face Generation</vt:lpstr>
      <vt:lpstr>Anime Face Generation</vt:lpstr>
      <vt:lpstr>Anime Face Generation</vt:lpstr>
      <vt:lpstr>Anime Face Generation</vt:lpstr>
      <vt:lpstr>The faces generated by machine.</vt:lpstr>
      <vt:lpstr>In 2019, with StyleGAN ……</vt:lpstr>
      <vt:lpstr>Progressive GAN</vt:lpstr>
      <vt:lpstr>PowerPoint 簡報</vt:lpstr>
      <vt:lpstr>The first GAN</vt:lpstr>
      <vt:lpstr>Today …… BigGAN</vt:lpstr>
      <vt:lpstr>Theory behind GAN</vt:lpstr>
      <vt:lpstr>Our Objective </vt:lpstr>
      <vt:lpstr>Sampling is good enough ……</vt:lpstr>
      <vt:lpstr>Discriminator</vt:lpstr>
      <vt:lpstr>Discriminator</vt:lpstr>
      <vt:lpstr>PowerPoint 簡報</vt:lpstr>
      <vt:lpstr>PowerPoint 簡報</vt:lpstr>
      <vt:lpstr>GAN is difficult to train ……</vt:lpstr>
      <vt:lpstr>Tips for GAN</vt:lpstr>
      <vt:lpstr>JS divergence is not suitable</vt:lpstr>
      <vt:lpstr>PowerPoint 簡報</vt:lpstr>
      <vt:lpstr>Wasserstein distance</vt:lpstr>
      <vt:lpstr>Wasserstein distance</vt:lpstr>
      <vt:lpstr>PowerPoint 簡報</vt:lpstr>
      <vt:lpstr>PowerPoint 簡報</vt:lpstr>
      <vt:lpstr>WGAN</vt:lpstr>
      <vt:lpstr>PowerPoint 簡報</vt:lpstr>
      <vt:lpstr>GAN is still challenging …</vt:lpstr>
      <vt:lpstr>GAN is still challenging …</vt:lpstr>
      <vt:lpstr>More Tips </vt:lpstr>
      <vt:lpstr>PowerPoint 簡報</vt:lpstr>
      <vt:lpstr>PowerPoint 簡報</vt:lpstr>
      <vt:lpstr>GAN for Sequence Generation </vt:lpstr>
      <vt:lpstr>Generative Models </vt:lpstr>
      <vt:lpstr>More Generative Models </vt:lpstr>
      <vt:lpstr>Possible Solution? </vt:lpstr>
      <vt:lpstr>Evaluation of Generation</vt:lpstr>
      <vt:lpstr>Inception Score</vt:lpstr>
      <vt:lpstr>Mode Collapse  </vt:lpstr>
      <vt:lpstr>Mode Dropping</vt:lpstr>
      <vt:lpstr>PowerPoint 簡報</vt:lpstr>
      <vt:lpstr>Inception Score</vt:lpstr>
      <vt:lpstr>Fréchet Inception Distance (FID)</vt:lpstr>
      <vt:lpstr>PowerPoint 簡報</vt:lpstr>
      <vt:lpstr>We don’t want memory GAN.</vt:lpstr>
      <vt:lpstr>PowerPoint 簡報</vt:lpstr>
      <vt:lpstr>Concluding Remarks 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Hung-yi Lee</dc:creator>
  <cp:lastModifiedBy>Hung-yi Lee</cp:lastModifiedBy>
  <cp:revision>124</cp:revision>
  <dcterms:created xsi:type="dcterms:W3CDTF">2019-09-14T22:22:45Z</dcterms:created>
  <dcterms:modified xsi:type="dcterms:W3CDTF">2021-04-08T14:38:38Z</dcterms:modified>
</cp:coreProperties>
</file>

<file path=docProps/thumbnail.jpeg>
</file>